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81" r:id="rId4"/>
    <p:sldId id="266" r:id="rId5"/>
    <p:sldId id="267" r:id="rId6"/>
    <p:sldId id="270" r:id="rId7"/>
    <p:sldId id="271" r:id="rId8"/>
    <p:sldId id="272" r:id="rId9"/>
    <p:sldId id="273" r:id="rId10"/>
    <p:sldId id="258" r:id="rId11"/>
    <p:sldId id="259" r:id="rId12"/>
    <p:sldId id="260" r:id="rId13"/>
    <p:sldId id="274" r:id="rId14"/>
    <p:sldId id="261" r:id="rId15"/>
    <p:sldId id="262" r:id="rId16"/>
    <p:sldId id="263" r:id="rId17"/>
    <p:sldId id="275" r:id="rId18"/>
    <p:sldId id="276" r:id="rId19"/>
    <p:sldId id="277" r:id="rId20"/>
    <p:sldId id="278" r:id="rId21"/>
    <p:sldId id="279" r:id="rId22"/>
    <p:sldId id="280" r:id="rId23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B93E8-A179-41C8-A647-5BC529E24ED9}" type="datetimeFigureOut">
              <a:rPr lang="pt-PT" smtClean="0"/>
              <a:pPr/>
              <a:t>08/04/2020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13836-E321-4DAB-8A89-211791A7EFE5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E8DB-99CC-4996-A64A-B0CEE87423B0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8034-F12A-404D-81FC-FF40F2CA7118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C532-F8B9-43B4-A419-9CA828488B00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0E39-AB56-4C80-A45D-ED5622B1343C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C977-54A1-4BB0-9F26-92D02F055D47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2C96A-0DB9-4E71-BA5E-BC31FB17DEE0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3DD3B-EACC-4B6F-B72B-430DF13DE7D6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1C85-2A1B-470C-BE97-CB939088B103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4B22-485C-4571-9B93-BFFB67C786F7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63A1-CB17-484F-9220-ADED946A5C8F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26B-8588-493C-8C89-3B5C256E9317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D340-49BC-4821-B097-F357CBC60E29}" type="datetime1">
              <a:rPr lang="pt-PT" smtClean="0"/>
              <a:pPr/>
              <a:t>08/04/2020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0.wa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1.wa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2.wa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3.wav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4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5.wa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6.wav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7.wav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8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9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0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1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2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357158" y="2214554"/>
            <a:ext cx="8429684" cy="3786214"/>
          </a:xfrm>
        </p:spPr>
        <p:txBody>
          <a:bodyPr>
            <a:normAutofit/>
          </a:bodyPr>
          <a:lstStyle/>
          <a:p>
            <a:r>
              <a:rPr lang="pt-PT" sz="6000" b="1" dirty="0" smtClean="0">
                <a:solidFill>
                  <a:srgbClr val="92D050"/>
                </a:solidFill>
              </a:rPr>
              <a:t>Capítulo 4. </a:t>
            </a:r>
          </a:p>
          <a:p>
            <a:endParaRPr lang="pt-PT" sz="2800" b="1" dirty="0" smtClean="0">
              <a:solidFill>
                <a:schemeClr val="tx1"/>
              </a:solidFill>
            </a:endParaRPr>
          </a:p>
          <a:p>
            <a:r>
              <a:rPr lang="pt-PT" sz="6000" b="1" dirty="0" smtClean="0">
                <a:solidFill>
                  <a:schemeClr val="accent3">
                    <a:lumMod val="50000"/>
                  </a:schemeClr>
                </a:solidFill>
              </a:rPr>
              <a:t>CONTABILIDADE NACIONAL</a:t>
            </a:r>
          </a:p>
        </p:txBody>
      </p:sp>
      <p:sp>
        <p:nvSpPr>
          <p:cNvPr id="5122" name="AutoShape 2" descr="data:image/jpeg;base64,/9j/4AAQSkZJRgABAQAAAQABAAD/2wBDABALDA4MChAODQ4SERATGCgaGBYWGDEjJR0oOjM9PDkzODdASFxOQERXRTc4UG1RV19iZ2hnPk1xeXBkeFxlZ2P/2wBDARESEhgVGC8aGi9jQjhCY2NjY2NjY2NjY2NjY2NjY2NjY2NjY2NjY2NjY2NjY2NjY2NjY2NjY2NjY2NjY2NjY2P/wAARCAF+AugDASIAAhEBAxEB/8QAGwABAAMBAQEBAAAAAAAAAAAAAAECAwQFBgf/xAA6EAADAAIBAwMACAQFAgcBAAAAAQIDEQQSITETQVEFFCI0YXGRsTJScoEzQlOhwRUjJDVzgpLR8GL/xAAZAQEAAwEBAAAAAAAAAAAAAAAAAQIEAwX/xAAiEQEBAAIBAwUBAQAAAAAAAAAAAQIRAwQSMRQyQVFxYSH/2gAMAwEAAhEDEQA/AP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qYW6pSvlsjHljKm8dqkvhkbngXABIpWSIaVXMt+E3oseR9L/eZ/o/5ZlxOZfHpLbrH7z/9Ga9RMc+2xG3ugrNK5VS9praZY0pADOs+KK6ayTNfDZFsnkaAjySSAAAAAAAAAAAAAAAAAAAAAAAAAAAAAAAAAAAAAAAAAAAAAAAAAAAAAAAAAAAAAAAAAAAAAAAAAAAAAAAAAAAAAAAAAAAAAAAAAAAAAAAAAAAFclrHjq68Stsscv0i9cLJ/b90VyusbR5HIz3yMjq329l7InjZ64+VXPj3XyjEHld133fKj6PFknLjVw9yy54fC5b41NVt435Xwei/pHjKdq238JPZ6GHNjlN26W24vpf7zP8AQv3ZwmvJzPkZnka18L4RkYeTKZZWxWva+i6dcRJ/5aaOw8Tgcz6tTm03FfHsz0L+kePM7VOn8JM28XLj2TdWlX5nJXGxb82/4UeFVO6dU9t92y+fNWfK7v38L4RmZObl77/FbXb9H8qsWWcdPeOnrv7M9k+aXZpn0pp6bK2WX4WgADUkAAAAAAAAAAAAAAAAAAAAAAAAAAAAAAAAAAAAAAAAAAAAAAAAAAAAAAAAAAAAAAAAAAAAAAAAAAAAAAAAAAAAAAAAAAAAAAAAAAAAAAAAOX6R+45P7fujqOX6R+45P7fuinJ7L+FeGADylAAAAAAAAAAAF5Ppj5leT6Y2dL8pgADYsAAAAAAAAAAAAAAAAAAAAAAAAAAAAAAAAAAAAAAAAAAAAAAAAAAAAAAAAAAAAAAAAAAAAAAAAAAAAAAAAAAAAAAAAAAAAAAAAAAAAAAAAHL9I/ccn9v3R1HL9I/ccn9v3RTk9l/CvDANMeDLlTeOHSXujypLfCjMG/1Pk/6VD6nyf9Ki3Zl9DAF8mK8T1khy/wAUUK2aAF8eLJl/w4qvyRp9T5P+lRMxyviDAG/1Pk/6VGWTHeOum5cv4YuNnmCq8n0x8yvJ9Ma+l+UwABsWAVqphbppL5Zl9bwb16i/RgXz5PRxVk1vXtsnFfqYpvWtrejHmNVw7ctNPXdfmX4v3bH+QGwK1Uwt00l8sy+t4N69RfowNwRNKluWmvlEgAZZORixvV2k/jyMefFleotN/AGoKerj6un1I3vWupFwAM8mbHi/jtJ/BWOThyPU5Fv8ewGxy8jmehk6PT6u2970dRz5sfGq95nPVr3rQG2OuvHNa11JPRSc+K6UzabfsT14sczPXMrXbdex5fFankw6aST8sD2AVm4vfRU1r4eywAAAAAAAAAAAAAAAAAAAAAAAAAAAAAAAAAAAAAAAAAAAAAAAAAAAAAAAAAAAAAAAAAAAAAAAAAAAAAAOX6R+45P7fujqOX6R+45P7fuinJ7L+FeGex9E/da/rf7I8c9j6J+61/W/2Rh6b3qx3AA9FZnnwznxuLXZ+/weWvovN16dT0/J7AOefFjnd1GlMeOcUKIWki4B0k0kPH+l/vMf0f8ALPYPH+l/vMf0f8sz9R7EVwryfTHzK8n0xz6X5RAgkzzPWHI17S/2NizjhPm56qm/Sjwvk6/q+HWvSj9DL6PWuNv5pnUB53KxPjxSjfp5Pb4Z1cZqeJDfhTtlect8Wvw1+5nTa+jNr+VfuBzN5Obn0vHsvhHS/o6OntddXz7HJxsuTFVPHHU2u/Zs6PrfK/0V/wDFgY4sl8TO5rxv7SOzm53ixJQ/tX4f4HFmebNfXWJp612ljldWsKpNaxryBfi8R507ump3/dmuXg9E9eGq6p76Z08VJcbHr4NgPGwt1yYb8u0/9z0eZneHF9n+KuyPPhJcyUvHqf8AJt9JN+tK9lIFeNxHnXqXTUv9WX5HB9OHeOm9eUyuLk8iMczGJOUuz6WWfL5LWnhX/wAWBpwOQ73it7aXZmH0j95/9qI4kZJ5MPopLfwT9I/ef/agOh8VZ8WKnbnUJeDhw4/VyzG9b9z1sH3fH/Sv2PL4f3rH+YHo8bjLj9Wq6urXsbgAAAAAAAAAAAAAAAAAAAAAAAAAAAAAAAAAAAAAAAAAAAAAAAAAAAAAAAAAAAAAAAAAAAAAAAAAAAAAAA5fpH7jk/t+6Oo5vpBb4WRL8H/uU5PZSvCPY+ifutf1v9keOdXF5t8aHClUm99zz+HOYZbqke4Dyv8Aq1/6U/qP+rX/AKU/qbPUcf2tuPVBw8X6RjNai56KfjvtM7jrjnMpuJAcHI+kox24xz1teXvsY/8AVr/0p/U53nwl1tG3qnj/AEv95n+hfuy//Vr/ANKf1OTk8iuTl66SWlpJHHm5sMsdRFrFeT6Y+alN0kvLZ9KOl+SBFLqlp+60SDYs4uBfRV4L7UntHac/I405mrTcWvdGfpcvx686+dd/2Aj6RyL01jXdvu/wRpjj1OAo93IXDn0rnqbu/NvubYo9PFMb3pa2B5vCyrDmavsn2f4M9Pqnp6trXzs5+Rw4zPqT6a/c5/8Ap2Tf8ca/uBfLzq9XpwqaXhbXlk/SGOnjjJ7rtWjXj8OML6m+qvn4Nsl45WslSk/n3A4+FyonH6eR9OvDZtn5ePHD6aVV7JdzJ8HFl+1iyaT/ALovh4OPHSqm7a+fAHBg39Yx789a/c7PpLG2pyLwuzObH9rmy1/Pv/c9WpVS5pbT8oDm4OeaxLG2lU9tfJtmzThh1TW/ZfJy5Po7vvHfb4orH0de/t3KX4dwNeJycufI05lSl3aRz/SP3n/2o9DFijDHTC7fuY8jh+vk6/U6e2ta2Btg+74/6V+x5XGpRyIdPST7nr456MczvfSktnLl4EXbqac78rWwOqckXvoqa1509ljn43G+r9X2urq17aOgAAAAAAAAAAAAAAAAAAAAAAAAAAAAAAAAAAAAAAAAAAAAAAAAAAAAAAAAAAAAAAAAAAAAAAAAAAAAAAFalVLlraa00WAHhcrh5OPTaTrH7Uv+TmPpivRP8q/QyZdLLf8AKjT5sH0nRH8s/oOiP5Z/Qr6W/aNPm09PsdL5/IcdPX7a3rue30R/LP6Doj+Wf0LTp8p4yNPnCD6Toj+Wf0HRH8s/oV9Lfs0+bJS34Po+iP5Z/QKZXiUv7D0v9NPN+j+FXWs2WelLvMvyeoAasMJhNRYABcAAAAIfZASDLBlrLDqocPetM1AGHKwevi0u1LujcAeVjyZ+I2nPb4a7Fr5efNLiJ1v+Vdz0wBxcLi1jr1Mi0/ZfB2gyz5axSnON3t60gNQDLPl9HE76erXtsDUFcddeOa1rqSeiwAAplv08dXrfSt6AuDPBk9bFOTWt+2zQAAAAIb0mzLjZ/Xxu+np09a3sDYAAAAAAAAAAAZZctRkiVjdKnptexqAAAAAAAAAAAAAAAAAAAAAAAAAAAAAAAAAAAAAAAAAAAAAAAAAAAAAAAAAAAAAAAAAAAAAAAAAAAAAADLkNrBkabTUvujUzzy6wXK8uWBTh0640Om2+/dv8Tnx5Lccrd19nx38eSeJycWPjqLrVTvtryZ4HvFy21ra8fqBphjPnwKnmqV4WvL/MvxMt3GSLe6j3L8H7pH9/3MeH/icn8/8A7AzmstcGrWS+qb89T8aR03n/APBeqn3c/wC5n9Hyq4ty/Dpr/ZHPPVXTxX7X3/L/APbA39XJi4uNJusuR9m3snJjz4I9VZ3TXdp+Bz8e1jvp3MP7SXwZX9SUblOq9p2wL8jkU54+SG11bbSfnx2GX6xx8byVk6qrtr2krmlR9VSno7t63vXdHVyrePC36ate6YGCx5nCvFyXdfy7J5mTJPHxttxbffTMsq4jxusdOb12S35HIdvhYnk31b9wNuRkyXyFgxV09ttmfKxZcWB7yvJDffq8otlf1fnLLSfRa02RzOTjyYXGN9Xu3rwBq/W+qYlhX2nK2/jsZZpyceOv6y6pf5X7kciqXH46baxtLq1/YpyHxlh1hW6+e/YDfPnyUsUYu15Env4K5sObFgp+s7WvtKilV0/V8895mVNa9jXkcrHeCpxvqql414AjHm9H6Oml57pfqw8PIWP1PXrr1vp9jN43k+jY6Vty29f3ZH/gvT6tPq1/DtgdnGzethVPz4ZTmZqxY0o/jp6RbiSpw7WNx1Pem9mfPmumMkrfQ9sCPQzxDtZ3Va7y+6Znxsvo8K78vr0v0RtXMxPH9lt01pTr3OXHjeT6PrpW3N71/YDdYeQ8fqevXXrfT7G3Fzevi6n/ABJ6ZyT9S9PqafVrvO35Orhyli6pxuFT3pvYGmZ5FjfpLd+xy5MeXHjeSuS1aW+nfb8jTn1c4PsNrv3a+DC3xFhfprqtrt52BOXLkfHw51TXfVJPszfmZunjJw2netNGfHmc3AeNPuk/7PfYxwN58mHG12x7b/8A36Ab5byY4xYIr/uUu9PvorknPxpWRZnkSf2lQ50L1seS03j8VoztcRJenLyU/EptAa58rebjOKam2tpPz3RWrzVzMmPHbW/l9khnnozcWUtaa7b3rui2H/zLL/T/APQFW8yyTxoyN15q2TlnNxUsiyvJO+6onM/q/NWak+i1pv4I5XIjLj9LE+uqfsgOyKVwqXhrZYpijoxTHwki4AAAAAAAAAAAAAAAAAAAAAAAAAAAAAAAAAAAAAAAAAAAAAAAAAAAAAAAAAAAAAAAAAAAAAAAAAAAU9OOrq6J6vnXcLHC3qJ+157eSXcJ6dSn8bM8d0+Rlhv7M60BrMqVqUkvhEKJnfTKW/Ol5DyRL07lP4bJbUrbaS+WBExMLUSpXwlodEKupTPV867h3EvVXKfw2SAKrHjl7USn8pB5IVadyn8bLNqVumkvlgRUTTTqU2vG14JK1kie1XKf4sz42b1cUuql2/KQGixY09rHKfzomom1q5VL8Vsh5IVadyn8bLNqVumkvlgGlS00mvhlfSxqXKidPytE9cqunqXV8b7iriXqqlfmwHTPT09K6fjXYhY4lNKJSflJFiPUjq6eud/GwCiVPSpSXwkQsWNb1ErfnS8lnSWttLb0tkdcdXT1T1fGwJmVK1KSXwivpY+rq6J386M+Rm9PoSqU3STT+DaaVLctNfKAkghZIb0rlv4TLAUWOJe5iU/lImYmFqJUr4S0SQrinpVLfwmBHpY3XU4nfzouY8W6yYJq3tvf7miyQ3pXLfwmBLW1p+Cs44n+GJX5IuR4AiYmP4ZU/ktCYiW3Mym/LSE3FPU1L/JktpLbaS/EA1taZWccS9zEp/KRM3N/w0q/J7FUpW6aS/FgKiaadSm14bXgKJVOlKVPy9dxNKluWmvwY657/aXbz38AS0mtNJr8Ss44j+GJn8lomam1uaTX4MVUyt1SX5sCwIVKluWmvlEdcJNup0npvfgCwKqpc9SpNfOxNzf8NKvyYFgZw69XInSaWtJeUS8kKtO5T+NgXAAAEEK4p6VS38JgWBE0qW5aa+UQskN6Vy38JgWBDaS23pETc3/DSf5MCwOd8ifrPR1z0dO9799l8rrs1kmJ92wNQZYaum3VxS8LoL1Uyt1SX5sCwIVKluWmvlEgAAAAAAAAAAAAAAAAAAAAAAAAAAAAAAAAAAAAAAAAAAAAAAAADLkW8eC6XlLsalMsLJiqH7oCmPj45xpOFTa7trbZzpvj1ydPfSlrf+xtGW5lTeK3a7blbTM4w3krkLItdaXf2AY64s40qc035bW22Z1a+rZ4l7mWul/gzonNcypyYrdL3lbTM8/qPiZaydt61PwtgbxgxqNVKpvy2ttmeHcethVaUfwt+yaJnLcSpvFdUveVtMo8GS8GVvtkyPevj8AIj6usfQp9R+7Ut7f5lHTr6MTfldv9zdZbcqYw1NeO60kY9F/Uax9FdUv489/YDonj45ndSqr3prbbM+LKXDmlqaaf2tHS/BxxF1xHg6Km0vLXZ9/kCY+rrH0KfUfu1Le3+ZR06+jFt9/H+5ustuVMYamvHdaSMei/qNY+iuqX8ee/sBtlwY1x7XStqW+r338jBiisM1cqqpbba3s1zJvDaS23LIwJrBjTWmpW0By9bx8W5VaXqOE/hF98Po6Ps6+ddxOGqxZFrppZXU7NPXrWngydXxrt+oHM6eTDjnqfbL0qvw+TozYMa49JQk0tppdytxlc4ev7Veom9eyN8ybw2kttywObLq8OC6SdVU7ejTOt1jwz9mbb3rt2RS4v6rh1Lbhy2vcvkVZJjLjlq4e0q7b+UBa+PjqOlSpfs0tNE8a3kwTT8+5Ss2SpcxhtW+26WkjXFjWLFML2QGXJ3VY8W2lb76+EXrBjcamVLXhpaaIz46rpuNO4e0vn8CHlu56YxWqfvS0kByzeuLhiq6Zun1P8Nm1viVHSnMv2aXdEYsORcfFUr/uY23p9to1ee2tRhvq/FaS/uBbjW8mCKrzruZcm5eaMeStRrqf4m+NVMJXXVXuzPNNrLOXGuppac/KAxzXx3jbxuZue8uVotGuTm3a+zEp9PttrZesuS104sdzT/wA1LSQqbxZfUlO1SStLz29wLXgnri8eoqX30vK+CmOVmy5MlrqU10yn4WiXWTNUqZuJT3TfZv8AAavBltqHeO3v7PlMCMkrDlx5IXSqrppLw9lYxzfMzOltLXZ+N6L6vPlhuHGOHv7XlsnFLXIztppNrT+ewFbmcfLxOEl1pppe5HHicyebIlTpvW/ZF8st8jA0m0m9v47FY6+O3PRV429y57tfgAuVgzY6xrpV100l4ZXj45vJmq0q1kaSfsX1efLFVDiIe0n5bJ40uXl2mt5G1v3Az9KfrrhJdHT1OfZstczj5eFwlPVtPXuWUv6660+n09b/ALjLLfIwNJtJvb+OwFcf+PydPpfbv8dikfV1j6FPqP3alvb/ADJvFdvkpJrq6db9y6y25Uxhqa8d1pICeHTrjQ3+KNzm43Vj4zlxXVG/K8/ka4beTFNtab9gM+Tuqx4t6Vvvr4Ra+PjcamVLXhpd0ORFV0Xj73D2l8/gQ813PTGK1T96WkgOWb1xcMVXTN0+p/hs2t8So6U5l+zS7opgx0+LiuO9Q20vlbN3ntrUYb6vxWkv7gYuqy4cOSpdyt9cr3/EsngyZYeOlFp+NabXwXazY+itvIktUl+5XL1chKZxVL2n1UtaAOI+vJdM69PetfiTk9Kc7rLSrtqY1vROTqjlTk6Kqejp+yt+5WHWHLkdY6pW9qpW/wCwFZqfreP04cKk0/s62W48TmTzZEqdN637IinkrPiyvHSlbWvL/MtHXx256KvG3uXPdr8AFysGbHWNdKuumkvDOk59XnyxVQ4iHtJ+Wy6yN8h43Okp2n8gagAAAAAAAAAAAAAAAAAAAAAAAAAAAAAAAAAAAAAAAAAAAAAAAAEASDD6zHdzN1K/zTPYtWeJw+qn1T+AGplyMby4aiWk38lXyYW2ptyvNKexo8kLH6jpdOt7AsvBJiuTPbqm5T/zVOkTOeKw+rvU/iBqDD6zHZ1NzL/zOexfJmjHUqnrq339gNAYPkwtOpuZf+Zz2KZLmOYqp9vT/XuB1AxXInqU1Nxvw6WtlsmWcek9tvwkttgaAyjNN30aqa86paIrkY5qk97lpa15/IDYGEVF8nq1atx4a9tkvkTtqZu9dm5W0BsCmO5yQql7TIza9G+reul70BoDBZseKMUvaVT2b/BErkT1JVNxvsnU6TA2BTJknHO6fnsl8mObPNYblzcNy9dS1vsB0gxxZFMYYe91Pb+yL5cixY3db0vgC4M8mWcek9un4lLbIjPNtzqppLfTS02BqDkxZm+Vl+xk0+ntrwa1yMc1Se9y0ta8/kBsDDDUVmyUlappbVLwS+RO2pm712blbQGwMMlzk4t1D2ull8P+Bj/pX7AaApkyTinqt6+PxKLkT1Kam4b8dS1sDYA5Hmf1zfRk10eNfj5A6wUWRPL6en1dPUMmRY+nq39qlK0BcGNciIqpre50vHnfwVmovkzWrVuPDXtsDoBi+RO30zdpeXM7RLzwsPqptz+AGlLctba37oiZUyplaS7IzrkwttTdSvNKewfIj/Iqv3+yt6Atlx+pGlTlp7TXyUc8ip6XWOU+zaT2aRki8fWn9n5fsZ/WZa2oyOf5lPYDXHCxwonwkWKxU3KqXtP3LAAAAAAAAACqhK3ffbWiwAAAAAAAAAAAAAAAAAAAAAAAAAAAAAAAAAAAAAAAAAAAAAAAAAGHMbni218aNytyrhzXhrQGU1kmVM8fslpfaRz5ZtYM/VPTNUmlvf5m6jkRPTNxSXh0nsiuM3gqFW7t7dMDoUpT0pdta0cOL7UcaX/D1V/t4O85fRUceIu1NKvs0vZgdFJVLVeGu5wY2/R40qepOm9b1vR01OapayXExru53vRTBh9Th41tzSfVL+O4GlXlqXL4+0+z+0jFTW+LORd0377/ACNnPIpdLuJT8tJ7HoavD0aU49+QLcnvx8n9LMMaT5OFvvrCmdOWXeK5Xlpozx4anLFNrU4+n+4Ec37tT+Gv3F2vrD9PG7yKdPvpJF+RjeXC4lpN68laxZJy1kxVP2v4lQGdvI+VgdqV50k9+xbDKfMz0/K0l+grDleSMruXcvx7aNMeNzmy22tXrQGbanm032Sxbf6jFV+mlhw6j2dV5L1h6s9U9dNR069ysY88SoVx0rsq130BHD3rL1a36j3rwacj7vk/pZXBhrDVract7T99mmWXeK5XlpoDm0qycTf8rf8Asac37rf4a/clYaV4Htf9uWn+hbkY3lw1EtJv5Ao/tc2er2ja/PZblJPjZN/GycuJ25qK6bnw/wDgpkxZssOclQlrxO+4FJ/xeJ/Q/wBi/N+63/b9yaw08eLppLJjXZ+xTNhzZ8bm6hfCnet/iBa4v1VlxOXSnpcv4IWTeaPWxOL8TW9oteK1k9TFSVNaarwx6WTJc1lqdS9qZ+QIxffM/wCU/sRhlPmZ6flaS/Qt6eSeRWSHPTetp/gWx43ObLba1etAZw1PK5DfZJS3+gxVfppYcOo9nVeS6w7y5nWunIkv9isY88SoVx0rsq130Blj39W5PVrfVW9ePB04f8DH/Sv2Mp49xGWFSc3vTfnf4m2OXOOZflJIDDK6+uTqOvpjaW9e5OZ5cmKpeDW156l2NMuJ3U3FdNz4ZSsebKunJUKPfp3tgbRv056v4tLZi/v6/wDT/wCTdLS0vCMcmPJ6yy43O+npaoCF9/f/AKf/ACOX4xf+oi2XFbyTkx0laWnvw0UvDlyVFXU7mk9LwAxynzc1Nd0lr9CX9+W/9P8A5Lxjc58ltrVa1/YisTrkdb109HS0BnjnNgnpiZyR7aemUy1FcTN0S4e91L9ns1nHnxLoioqV46t7RFceqw5F1J5MmtvwgN0ksaSXZLRjwUlxY177f+5vrtoz4+N4sMxTTa+AOWv8PJP+V59P8ju8eDGePuMs3pq6dLXsFPIS6VcP/wDpp7Ajj9s2eV/CqTX9zoM8WJYp1ttt7bfuzQAAAAAAAAAAAAAAAAAAAAAAAAAAAAAAAAAAAAAAAAAAAAAAAAAAAAAAAAAAAAAAAAAVuJyS5tbTLADD6tLWqvJU/wArrsbJJJJLSR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1</a:t>
            </a:fld>
            <a:endParaRPr lang="pt-PT" dirty="0"/>
          </a:p>
        </p:txBody>
      </p:sp>
      <p:pic>
        <p:nvPicPr>
          <p:cNvPr id="8" name="Picture 3" descr="C:\Users\Micaela Pinho\Downloads\Logo DEGEIT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8" y="-24"/>
            <a:ext cx="8358214" cy="2143140"/>
          </a:xfrm>
          <a:prstGeom prst="rect">
            <a:avLst/>
          </a:prstGeom>
          <a:noFill/>
        </p:spPr>
      </p:pic>
      <p:pic>
        <p:nvPicPr>
          <p:cNvPr id="6" name="~PP775.WAV">
            <a:hlinkClick r:id="" action="ppaction://media"/>
          </p:cNvPr>
          <p:cNvPicPr>
            <a:picLocks noRot="1" noChangeAspect="1"/>
          </p:cNvPicPr>
          <p:nvPr>
            <a:wavAudioFile r:embed="rId1" name="~PP775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00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5720" y="214290"/>
            <a:ext cx="8501122" cy="1255735"/>
          </a:xfrm>
        </p:spPr>
        <p:txBody>
          <a:bodyPr>
            <a:normAutofit fontScale="90000"/>
          </a:bodyPr>
          <a:lstStyle/>
          <a:p>
            <a:r>
              <a:rPr lang="pt-PT" b="1" dirty="0" smtClean="0"/>
              <a:t>III. AGREGADOS </a:t>
            </a:r>
            <a:br>
              <a:rPr lang="pt-PT" b="1" dirty="0" smtClean="0"/>
            </a:br>
            <a:r>
              <a:rPr lang="pt-PT" b="1" dirty="0" smtClean="0"/>
              <a:t>MACROECONÓMICOS</a:t>
            </a:r>
            <a:endParaRPr lang="pt-PT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8596" y="1928802"/>
            <a:ext cx="8072494" cy="428628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AMORTIZAÇÕES (A)</a:t>
            </a:r>
            <a:endParaRPr lang="pt-P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PT" dirty="0" smtClean="0">
                <a:solidFill>
                  <a:schemeClr val="tx1"/>
                </a:solidFill>
              </a:rPr>
              <a:t>Amortizações correspondem à depreciação feita pelas empresas do seu </a:t>
            </a:r>
            <a:r>
              <a:rPr lang="pt-PT" dirty="0" err="1" smtClean="0">
                <a:solidFill>
                  <a:schemeClr val="tx1"/>
                </a:solidFill>
              </a:rPr>
              <a:t>ativo</a:t>
            </a:r>
            <a:r>
              <a:rPr lang="pt-PT" dirty="0" smtClean="0">
                <a:solidFill>
                  <a:schemeClr val="tx1"/>
                </a:solidFill>
              </a:rPr>
              <a:t> fixo tangível.</a:t>
            </a:r>
          </a:p>
          <a:p>
            <a:r>
              <a:rPr lang="pt-PT" sz="4400" b="1" dirty="0" smtClean="0">
                <a:solidFill>
                  <a:schemeClr val="tx1"/>
                </a:solidFill>
              </a:rPr>
              <a:t>L = B </a:t>
            </a:r>
            <a:r>
              <a:rPr lang="pt-PT" sz="4400" b="1" dirty="0" smtClean="0">
                <a:solidFill>
                  <a:srgbClr val="FF0000"/>
                </a:solidFill>
              </a:rPr>
              <a:t>– A</a:t>
            </a:r>
            <a:r>
              <a:rPr lang="pt-PT" sz="4400" b="1" dirty="0" smtClean="0">
                <a:solidFill>
                  <a:schemeClr val="tx1"/>
                </a:solidFill>
              </a:rPr>
              <a:t>       </a:t>
            </a:r>
          </a:p>
          <a:p>
            <a:r>
              <a:rPr lang="pt-PT" sz="4400" b="1" dirty="0" smtClean="0">
                <a:solidFill>
                  <a:schemeClr val="tx1"/>
                </a:solidFill>
              </a:rPr>
              <a:t>B = L </a:t>
            </a:r>
            <a:r>
              <a:rPr lang="pt-PT" sz="4400" b="1" dirty="0">
                <a:solidFill>
                  <a:srgbClr val="FF0000"/>
                </a:solidFill>
              </a:rPr>
              <a:t>+ A</a:t>
            </a:r>
          </a:p>
          <a:p>
            <a:pPr algn="just"/>
            <a:endParaRPr lang="pt-PT" dirty="0">
              <a:solidFill>
                <a:schemeClr val="tx1"/>
              </a:solidFill>
            </a:endParaRPr>
          </a:p>
          <a:p>
            <a:pPr algn="just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10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1521.WAV">
            <a:hlinkClick r:id="" action="ppaction://media"/>
          </p:cNvPr>
          <p:cNvPicPr>
            <a:picLocks noRot="1" noChangeAspect="1"/>
          </p:cNvPicPr>
          <p:nvPr>
            <a:wavAudioFile r:embed="rId1" name="~PP1521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57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7158" y="285728"/>
            <a:ext cx="8129590" cy="1470025"/>
          </a:xfrm>
        </p:spPr>
        <p:txBody>
          <a:bodyPr>
            <a:normAutofit/>
          </a:bodyPr>
          <a:lstStyle/>
          <a:p>
            <a:r>
              <a:rPr lang="pt-PT" b="1" dirty="0" smtClean="0"/>
              <a:t>III. AGREGADOS </a:t>
            </a:r>
            <a:br>
              <a:rPr lang="pt-PT" b="1" dirty="0" smtClean="0"/>
            </a:br>
            <a:r>
              <a:rPr lang="pt-PT" b="1" dirty="0" smtClean="0"/>
              <a:t>MACROECONÓMICOS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8596" y="1857364"/>
            <a:ext cx="8001056" cy="4500594"/>
          </a:xfrm>
        </p:spPr>
        <p:txBody>
          <a:bodyPr>
            <a:normAutofit/>
          </a:bodyPr>
          <a:lstStyle/>
          <a:p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BALANÇA RENDIMENTOS (RLE)</a:t>
            </a:r>
          </a:p>
          <a:p>
            <a:endParaRPr lang="pt-P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= N </a:t>
            </a:r>
            <a:r>
              <a:rPr lang="pt-PT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RLE</a:t>
            </a:r>
          </a:p>
          <a:p>
            <a:endParaRPr lang="pt-P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I </a:t>
            </a:r>
            <a:r>
              <a:rPr lang="pt-PT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RLE</a:t>
            </a:r>
            <a:endParaRPr lang="pt-PT" b="1" dirty="0" smtClean="0">
              <a:solidFill>
                <a:srgbClr val="FF0000"/>
              </a:solidFill>
            </a:endParaRPr>
          </a:p>
          <a:p>
            <a:pPr algn="just"/>
            <a:endParaRPr lang="pt-PT" dirty="0" smtClean="0"/>
          </a:p>
          <a:p>
            <a:pPr algn="just"/>
            <a:r>
              <a:rPr lang="pt-PT" dirty="0" smtClean="0">
                <a:solidFill>
                  <a:schemeClr val="tx1"/>
                </a:solidFill>
              </a:rPr>
              <a:t>Exemplo: PNB = PIB + RLE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11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3199.WAV">
            <a:hlinkClick r:id="" action="ppaction://media"/>
          </p:cNvPr>
          <p:cNvPicPr>
            <a:picLocks noRot="1" noChangeAspect="1"/>
          </p:cNvPicPr>
          <p:nvPr>
            <a:wavAudioFile r:embed="rId1" name="~PP3199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53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357166"/>
            <a:ext cx="7772400" cy="1470025"/>
          </a:xfrm>
        </p:spPr>
        <p:txBody>
          <a:bodyPr/>
          <a:lstStyle/>
          <a:p>
            <a:r>
              <a:rPr lang="pt-PT" b="1" dirty="0" smtClean="0"/>
              <a:t>III. AGREGADOS </a:t>
            </a:r>
            <a:br>
              <a:rPr lang="pt-PT" b="1" dirty="0" smtClean="0"/>
            </a:br>
            <a:r>
              <a:rPr lang="pt-PT" b="1" dirty="0" smtClean="0"/>
              <a:t>MACROECONÓMICOS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1472" y="1928802"/>
            <a:ext cx="7786742" cy="4286280"/>
          </a:xfrm>
        </p:spPr>
        <p:txBody>
          <a:bodyPr/>
          <a:lstStyle/>
          <a:p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IMPOSTOS INDIRETOS – SUBSÍDIOS À PRODUÇÃO (Ti – </a:t>
            </a:r>
            <a:r>
              <a:rPr lang="pt-PT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</a:t>
            </a:r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pt-P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</a:t>
            </a:r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pt-PT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</a:t>
            </a:r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(Ti – </a:t>
            </a:r>
            <a:r>
              <a:rPr lang="pt-PT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</a:t>
            </a:r>
            <a:r>
              <a:rPr lang="pt-PT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pt-PT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</a:t>
            </a:r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pt-PT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</a:t>
            </a:r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(Ti – </a:t>
            </a:r>
            <a:r>
              <a:rPr lang="pt-PT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</a:t>
            </a:r>
            <a:r>
              <a:rPr lang="pt-PT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PT" b="1" dirty="0" smtClean="0">
              <a:solidFill>
                <a:srgbClr val="FF0000"/>
              </a:solidFill>
            </a:endParaRPr>
          </a:p>
          <a:p>
            <a:endParaRPr lang="pt-PT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12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1292.WAV">
            <a:hlinkClick r:id="" action="ppaction://media"/>
          </p:cNvPr>
          <p:cNvPicPr>
            <a:picLocks noRot="1" noChangeAspect="1"/>
          </p:cNvPicPr>
          <p:nvPr>
            <a:wavAudioFile r:embed="rId1" name="~PP129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87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14348" y="214290"/>
            <a:ext cx="7772400" cy="1470025"/>
          </a:xfrm>
        </p:spPr>
        <p:txBody>
          <a:bodyPr/>
          <a:lstStyle/>
          <a:p>
            <a:r>
              <a:rPr lang="pt-PT" b="1" dirty="0" smtClean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0034" y="1428736"/>
            <a:ext cx="8215370" cy="4857784"/>
          </a:xfrm>
        </p:spPr>
        <p:txBody>
          <a:bodyPr>
            <a:normAutofit/>
          </a:bodyPr>
          <a:lstStyle/>
          <a:p>
            <a:r>
              <a:rPr lang="pt-PT" sz="2800" b="1" dirty="0" smtClean="0">
                <a:solidFill>
                  <a:schemeClr val="tx1"/>
                </a:solidFill>
              </a:rPr>
              <a:t>Ideia Fundamental:</a:t>
            </a:r>
          </a:p>
          <a:p>
            <a:endParaRPr lang="pt-PT" sz="2800" dirty="0" smtClean="0"/>
          </a:p>
          <a:p>
            <a:r>
              <a:rPr lang="pt-PT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A </a:t>
            </a:r>
            <a:r>
              <a:rPr lang="pt-PT" b="1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Produção</a:t>
            </a:r>
            <a:r>
              <a:rPr lang="pt-PT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 liberta  </a:t>
            </a:r>
            <a:r>
              <a:rPr lang="pt-PT" b="1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Rendimentos</a:t>
            </a:r>
            <a:r>
              <a:rPr lang="pt-PT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 que são usados para remunerar os fatores produtivos </a:t>
            </a:r>
            <a:r>
              <a:rPr lang="pt-PT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 esses rendimentos são usados para fazer </a:t>
            </a:r>
            <a:r>
              <a:rPr lang="pt-PT" b="1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Despesa</a:t>
            </a:r>
            <a:r>
              <a:rPr lang="pt-PT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  essa Despesa gera nova </a:t>
            </a:r>
            <a:r>
              <a:rPr lang="pt-PT" b="1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Produção</a:t>
            </a:r>
          </a:p>
          <a:p>
            <a:endParaRPr lang="pt-PT" b="1" kern="0" dirty="0" smtClean="0">
              <a:solidFill>
                <a:schemeClr val="tx1"/>
              </a:solidFill>
              <a:latin typeface="+mj-lt"/>
              <a:ea typeface="Cambria Math" charset="0"/>
              <a:cs typeface="Cambria Math" charset="0"/>
              <a:sym typeface="Symbol"/>
            </a:endParaRPr>
          </a:p>
          <a:p>
            <a:endParaRPr lang="pt-PT" b="1" kern="0" dirty="0" smtClean="0">
              <a:solidFill>
                <a:schemeClr val="tx1"/>
              </a:solidFill>
              <a:latin typeface="+mj-lt"/>
              <a:ea typeface="Cambria Math" charset="0"/>
              <a:cs typeface="Cambria Math" charset="0"/>
              <a:sym typeface="Symbol"/>
            </a:endParaRPr>
          </a:p>
          <a:p>
            <a:r>
              <a:rPr lang="pt-PT" b="1" kern="0" dirty="0" smtClean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 Produção         Rendimento            Despesa </a:t>
            </a:r>
            <a:endParaRPr lang="pt-PT" b="1" kern="0" dirty="0" smtClean="0">
              <a:solidFill>
                <a:schemeClr val="tx1"/>
              </a:solidFill>
              <a:latin typeface="+mj-lt"/>
              <a:ea typeface="Cambria Math" charset="0"/>
              <a:cs typeface="Cambria Math" charset="0"/>
            </a:endParaRPr>
          </a:p>
          <a:p>
            <a:pPr marL="514350" indent="-514350"/>
            <a:endParaRPr lang="pt-PT" dirty="0" smtClean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13</a:t>
            </a:fld>
            <a:endParaRPr lang="pt-PT"/>
          </a:p>
        </p:txBody>
      </p:sp>
      <p:sp>
        <p:nvSpPr>
          <p:cNvPr id="8" name="Seta para a direita 7"/>
          <p:cNvSpPr/>
          <p:nvPr/>
        </p:nvSpPr>
        <p:spPr>
          <a:xfrm>
            <a:off x="2786050" y="5786454"/>
            <a:ext cx="714380" cy="34175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 para a direita 8"/>
          <p:cNvSpPr/>
          <p:nvPr/>
        </p:nvSpPr>
        <p:spPr>
          <a:xfrm>
            <a:off x="5857884" y="5786454"/>
            <a:ext cx="714380" cy="27031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eta curvada para cima 9"/>
          <p:cNvSpPr/>
          <p:nvPr/>
        </p:nvSpPr>
        <p:spPr>
          <a:xfrm rot="10800000">
            <a:off x="2143108" y="4786322"/>
            <a:ext cx="4786346" cy="1000132"/>
          </a:xfrm>
          <a:prstGeom prst="curved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1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12" name="~PP3837.WAV">
            <a:hlinkClick r:id="" action="ppaction://media"/>
          </p:cNvPr>
          <p:cNvPicPr>
            <a:picLocks noRot="1" noChangeAspect="1"/>
          </p:cNvPicPr>
          <p:nvPr>
            <a:wavAudioFile r:embed="rId1" name="~PP3837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39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14348" y="214290"/>
            <a:ext cx="7772400" cy="1470025"/>
          </a:xfrm>
        </p:spPr>
        <p:txBody>
          <a:bodyPr/>
          <a:lstStyle/>
          <a:p>
            <a:r>
              <a:rPr lang="pt-PT" b="1" dirty="0" smtClean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24" y="1428736"/>
            <a:ext cx="7429552" cy="485778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ÓTICA DA PRODUÇÃO</a:t>
            </a:r>
          </a:p>
          <a:p>
            <a:pPr marL="514350" indent="-514350">
              <a:buAutoNum type="arabicPeriod"/>
            </a:pPr>
            <a:endParaRPr lang="pt-PT" dirty="0" smtClean="0"/>
          </a:p>
        </p:txBody>
      </p:sp>
      <p:graphicFrame>
        <p:nvGraphicFramePr>
          <p:cNvPr id="4" name="Objecto 3"/>
          <p:cNvGraphicFramePr>
            <a:graphicFrameLocks noChangeAspect="1"/>
          </p:cNvGraphicFramePr>
          <p:nvPr/>
        </p:nvGraphicFramePr>
        <p:xfrm>
          <a:off x="428596" y="2643182"/>
          <a:ext cx="8286808" cy="1285884"/>
        </p:xfrm>
        <a:graphic>
          <a:graphicData uri="http://schemas.openxmlformats.org/presentationml/2006/ole">
            <p:oleObj spid="_x0000_s1026" name="Equação" r:id="rId4" imgW="2565360" imgH="380880" progId="Equation.3">
              <p:embed/>
            </p:oleObj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71472" y="4572008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i = 1 até 3 – representa os 3 setores da atividade económica: primário, secundário e terciário. 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14</a:t>
            </a:fld>
            <a:endParaRPr lang="pt-PT"/>
          </a:p>
        </p:txBody>
      </p:sp>
      <p:pic>
        <p:nvPicPr>
          <p:cNvPr id="8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1394.WAV">
            <a:hlinkClick r:id="" action="ppaction://media"/>
          </p:cNvPr>
          <p:cNvPicPr>
            <a:picLocks noRot="1" noChangeAspect="1"/>
          </p:cNvPicPr>
          <p:nvPr>
            <a:wavAudioFile r:embed="rId2" name="~PP1394.WAV"/>
          </p:nvPr>
        </p:nvPicPr>
        <p:blipFill>
          <a:blip r:embed="rId6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916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285729"/>
            <a:ext cx="7772400" cy="1143008"/>
          </a:xfrm>
        </p:spPr>
        <p:txBody>
          <a:bodyPr/>
          <a:lstStyle/>
          <a:p>
            <a:r>
              <a:rPr lang="pt-PT" b="1" dirty="0" smtClean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8596" y="1285860"/>
            <a:ext cx="8215370" cy="4929222"/>
          </a:xfrm>
        </p:spPr>
        <p:txBody>
          <a:bodyPr/>
          <a:lstStyle/>
          <a:p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ÓTICA DO RENDIMENTO</a:t>
            </a:r>
          </a:p>
          <a:p>
            <a:endParaRPr lang="pt-PT" dirty="0" smtClean="0"/>
          </a:p>
          <a:p>
            <a:r>
              <a:rPr lang="pt-PT" b="1" dirty="0" err="1" smtClean="0">
                <a:solidFill>
                  <a:schemeClr val="tx1"/>
                </a:solidFill>
              </a:rPr>
              <a:t>PIBpm</a:t>
            </a:r>
            <a:r>
              <a:rPr lang="pt-PT" b="1" dirty="0" smtClean="0">
                <a:solidFill>
                  <a:schemeClr val="tx1"/>
                </a:solidFill>
              </a:rPr>
              <a:t> = S + R + J + L + A + (Ti – </a:t>
            </a:r>
            <a:r>
              <a:rPr lang="pt-PT" b="1" dirty="0" err="1" smtClean="0">
                <a:solidFill>
                  <a:schemeClr val="tx1"/>
                </a:solidFill>
              </a:rPr>
              <a:t>Sub</a:t>
            </a:r>
            <a:r>
              <a:rPr lang="pt-PT" b="1" dirty="0" smtClean="0">
                <a:solidFill>
                  <a:schemeClr val="tx1"/>
                </a:solidFill>
              </a:rPr>
              <a:t>)</a:t>
            </a:r>
          </a:p>
          <a:p>
            <a:endParaRPr lang="pt-PT" b="1" dirty="0">
              <a:solidFill>
                <a:schemeClr val="tx1"/>
              </a:solidFill>
            </a:endParaRPr>
          </a:p>
          <a:p>
            <a:endParaRPr lang="pt-PT" dirty="0" smtClean="0">
              <a:solidFill>
                <a:schemeClr val="tx1"/>
              </a:solidFill>
            </a:endParaRPr>
          </a:p>
          <a:p>
            <a:r>
              <a:rPr lang="pt-PT" dirty="0" smtClean="0">
                <a:solidFill>
                  <a:schemeClr val="tx1"/>
                </a:solidFill>
              </a:rPr>
              <a:t>Nota:</a:t>
            </a:r>
          </a:p>
          <a:p>
            <a:r>
              <a:rPr lang="pt-PT" dirty="0" smtClean="0">
                <a:solidFill>
                  <a:schemeClr val="tx1"/>
                </a:solidFill>
              </a:rPr>
              <a:t> S + R + J + L = </a:t>
            </a:r>
            <a:r>
              <a:rPr lang="pt-PT" b="1" dirty="0" smtClean="0">
                <a:solidFill>
                  <a:srgbClr val="FF0000"/>
                </a:solidFill>
              </a:rPr>
              <a:t>RI = </a:t>
            </a:r>
            <a:r>
              <a:rPr lang="pt-PT" b="1" dirty="0" err="1" smtClean="0">
                <a:solidFill>
                  <a:srgbClr val="FF0000"/>
                </a:solidFill>
              </a:rPr>
              <a:t>PILcf</a:t>
            </a:r>
            <a:endParaRPr lang="pt-PT" b="1" dirty="0">
              <a:solidFill>
                <a:srgbClr val="FF0000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15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1260.WAV">
            <a:hlinkClick r:id="" action="ppaction://media"/>
          </p:cNvPr>
          <p:cNvPicPr>
            <a:picLocks noRot="1" noChangeAspect="1"/>
          </p:cNvPicPr>
          <p:nvPr>
            <a:wavAudioFile r:embed="rId1" name="~PP1260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08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42875"/>
            <a:ext cx="7772400" cy="1071547"/>
          </a:xfrm>
        </p:spPr>
        <p:txBody>
          <a:bodyPr/>
          <a:lstStyle/>
          <a:p>
            <a:r>
              <a:rPr lang="pt-PT" b="1" dirty="0" smtClean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5720" y="1214422"/>
            <a:ext cx="8501090" cy="5286412"/>
          </a:xfrm>
        </p:spPr>
        <p:txBody>
          <a:bodyPr/>
          <a:lstStyle/>
          <a:p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ÓTICA DA DESPESA</a:t>
            </a:r>
          </a:p>
          <a:p>
            <a:endParaRPr lang="pt-PT" dirty="0" smtClean="0"/>
          </a:p>
          <a:p>
            <a:r>
              <a:rPr lang="pt-PT" b="1" dirty="0" err="1" smtClean="0">
                <a:solidFill>
                  <a:schemeClr val="tx1"/>
                </a:solidFill>
              </a:rPr>
              <a:t>PIBpm</a:t>
            </a:r>
            <a:r>
              <a:rPr lang="pt-PT" b="1" dirty="0" smtClean="0">
                <a:solidFill>
                  <a:schemeClr val="tx1"/>
                </a:solidFill>
              </a:rPr>
              <a:t> = C + G + </a:t>
            </a:r>
            <a:r>
              <a:rPr lang="pt-PT" b="1" dirty="0" err="1" smtClean="0">
                <a:solidFill>
                  <a:schemeClr val="tx1"/>
                </a:solidFill>
              </a:rPr>
              <a:t>Ib</a:t>
            </a:r>
            <a:r>
              <a:rPr lang="pt-PT" b="1" dirty="0" smtClean="0">
                <a:solidFill>
                  <a:schemeClr val="tx1"/>
                </a:solidFill>
              </a:rPr>
              <a:t> + X – M = DI</a:t>
            </a:r>
          </a:p>
          <a:p>
            <a:endParaRPr lang="pt-PT" sz="1400" b="1" dirty="0">
              <a:solidFill>
                <a:schemeClr val="tx1"/>
              </a:solidFill>
            </a:endParaRPr>
          </a:p>
          <a:p>
            <a:endParaRPr lang="pt-PT" b="1" dirty="0" smtClean="0">
              <a:solidFill>
                <a:schemeClr val="tx1"/>
              </a:solidFill>
            </a:endParaRPr>
          </a:p>
          <a:p>
            <a:pPr algn="just"/>
            <a:r>
              <a:rPr lang="pt-PT" b="1" dirty="0" smtClean="0">
                <a:solidFill>
                  <a:schemeClr val="tx1"/>
                </a:solidFill>
              </a:rPr>
              <a:t>Nota 1:</a:t>
            </a:r>
          </a:p>
          <a:p>
            <a:r>
              <a:rPr lang="pt-PT" dirty="0" smtClean="0">
                <a:solidFill>
                  <a:schemeClr val="tx1"/>
                </a:solidFill>
              </a:rPr>
              <a:t>G = G</a:t>
            </a:r>
            <a:r>
              <a:rPr lang="pt-PT" baseline="-25000" dirty="0" smtClean="0">
                <a:solidFill>
                  <a:schemeClr val="tx1"/>
                </a:solidFill>
              </a:rPr>
              <a:t>B&amp;S </a:t>
            </a:r>
            <a:r>
              <a:rPr lang="pt-PT" dirty="0" smtClean="0">
                <a:solidFill>
                  <a:schemeClr val="tx1"/>
                </a:solidFill>
              </a:rPr>
              <a:t>+ </a:t>
            </a:r>
            <a:r>
              <a:rPr lang="pt-PT" dirty="0" err="1" smtClean="0">
                <a:solidFill>
                  <a:schemeClr val="tx1"/>
                </a:solidFill>
              </a:rPr>
              <a:t>Venc</a:t>
            </a:r>
            <a:r>
              <a:rPr lang="pt-PT" dirty="0" smtClean="0">
                <a:solidFill>
                  <a:schemeClr val="tx1"/>
                </a:solidFill>
              </a:rPr>
              <a:t>. </a:t>
            </a:r>
            <a:r>
              <a:rPr lang="pt-PT" dirty="0" err="1" smtClean="0">
                <a:solidFill>
                  <a:schemeClr val="tx1"/>
                </a:solidFill>
              </a:rPr>
              <a:t>Fun</a:t>
            </a:r>
            <a:r>
              <a:rPr lang="pt-PT" dirty="0" smtClean="0">
                <a:solidFill>
                  <a:schemeClr val="tx1"/>
                </a:solidFill>
              </a:rPr>
              <a:t>. </a:t>
            </a:r>
            <a:r>
              <a:rPr lang="pt-PT" dirty="0" err="1" smtClean="0">
                <a:solidFill>
                  <a:schemeClr val="tx1"/>
                </a:solidFill>
              </a:rPr>
              <a:t>Púb</a:t>
            </a:r>
            <a:r>
              <a:rPr lang="pt-PT" dirty="0" smtClean="0">
                <a:solidFill>
                  <a:schemeClr val="tx1"/>
                </a:solidFill>
              </a:rPr>
              <a:t>.</a:t>
            </a:r>
          </a:p>
          <a:p>
            <a:endParaRPr lang="pt-PT" baseline="-25000" dirty="0" smtClean="0">
              <a:solidFill>
                <a:schemeClr val="tx1"/>
              </a:solidFill>
            </a:endParaRPr>
          </a:p>
          <a:p>
            <a:r>
              <a:rPr lang="pt-PT" dirty="0" smtClean="0">
                <a:solidFill>
                  <a:schemeClr val="tx1"/>
                </a:solidFill>
              </a:rPr>
              <a:t>I = FBCF + </a:t>
            </a:r>
            <a:r>
              <a:rPr lang="pt-PT" dirty="0" err="1" smtClean="0">
                <a:solidFill>
                  <a:schemeClr val="tx1"/>
                </a:solidFill>
              </a:rPr>
              <a:t>Var</a:t>
            </a:r>
            <a:r>
              <a:rPr lang="pt-PT" dirty="0" smtClean="0">
                <a:solidFill>
                  <a:schemeClr val="tx1"/>
                </a:solidFill>
              </a:rPr>
              <a:t>. Existências </a:t>
            </a:r>
          </a:p>
          <a:p>
            <a:endParaRPr lang="pt-PT" dirty="0" smtClean="0">
              <a:solidFill>
                <a:schemeClr val="tx1"/>
              </a:solidFill>
            </a:endParaRPr>
          </a:p>
          <a:p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16</a:t>
            </a:fld>
            <a:endParaRPr lang="pt-PT"/>
          </a:p>
        </p:txBody>
      </p:sp>
      <p:pic>
        <p:nvPicPr>
          <p:cNvPr id="7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6" name="~PP3922.WAV">
            <a:hlinkClick r:id="" action="ppaction://media"/>
          </p:cNvPr>
          <p:cNvPicPr>
            <a:picLocks noRot="1" noChangeAspect="1"/>
          </p:cNvPicPr>
          <p:nvPr>
            <a:wavAudioFile r:embed="rId1" name="~PP392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10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42875"/>
            <a:ext cx="7772400" cy="1071547"/>
          </a:xfrm>
        </p:spPr>
        <p:txBody>
          <a:bodyPr/>
          <a:lstStyle/>
          <a:p>
            <a:r>
              <a:rPr lang="pt-PT" b="1" dirty="0" smtClean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5720" y="1214422"/>
            <a:ext cx="8501090" cy="5286412"/>
          </a:xfrm>
        </p:spPr>
        <p:txBody>
          <a:bodyPr/>
          <a:lstStyle/>
          <a:p>
            <a:r>
              <a:rPr lang="pt-PT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ÓTICA DA DESPESA</a:t>
            </a:r>
          </a:p>
          <a:p>
            <a:endParaRPr lang="pt-PT" dirty="0" smtClean="0"/>
          </a:p>
          <a:p>
            <a:pPr algn="l"/>
            <a:r>
              <a:rPr lang="pt-PT" b="1" dirty="0" smtClean="0">
                <a:solidFill>
                  <a:schemeClr val="tx1"/>
                </a:solidFill>
              </a:rPr>
              <a:t>Nota 2:</a:t>
            </a:r>
          </a:p>
          <a:p>
            <a:r>
              <a:rPr lang="pt-PT" dirty="0" smtClean="0">
                <a:solidFill>
                  <a:schemeClr val="tx1"/>
                </a:solidFill>
              </a:rPr>
              <a:t>C + G + </a:t>
            </a:r>
            <a:r>
              <a:rPr lang="pt-PT" dirty="0" err="1" smtClean="0">
                <a:solidFill>
                  <a:schemeClr val="tx1"/>
                </a:solidFill>
              </a:rPr>
              <a:t>Ib</a:t>
            </a:r>
            <a:r>
              <a:rPr lang="pt-PT" dirty="0" smtClean="0">
                <a:solidFill>
                  <a:schemeClr val="tx1"/>
                </a:solidFill>
              </a:rPr>
              <a:t> = Procura Interna</a:t>
            </a:r>
          </a:p>
          <a:p>
            <a:endParaRPr lang="pt-PT" dirty="0" smtClean="0">
              <a:solidFill>
                <a:schemeClr val="tx1"/>
              </a:solidFill>
            </a:endParaRPr>
          </a:p>
          <a:p>
            <a:r>
              <a:rPr lang="pt-PT" dirty="0" smtClean="0">
                <a:solidFill>
                  <a:schemeClr val="tx1"/>
                </a:solidFill>
              </a:rPr>
              <a:t>X = Procura Externa</a:t>
            </a:r>
          </a:p>
          <a:p>
            <a:endParaRPr lang="pt-PT" dirty="0" smtClean="0">
              <a:solidFill>
                <a:schemeClr val="tx1"/>
              </a:solidFill>
            </a:endParaRPr>
          </a:p>
          <a:p>
            <a:r>
              <a:rPr lang="pt-PT" dirty="0" smtClean="0">
                <a:solidFill>
                  <a:schemeClr val="tx1"/>
                </a:solidFill>
              </a:rPr>
              <a:t>C + G + </a:t>
            </a:r>
            <a:r>
              <a:rPr lang="pt-PT" dirty="0" err="1" smtClean="0">
                <a:solidFill>
                  <a:schemeClr val="tx1"/>
                </a:solidFill>
              </a:rPr>
              <a:t>Ib</a:t>
            </a:r>
            <a:r>
              <a:rPr lang="pt-PT" dirty="0" smtClean="0">
                <a:solidFill>
                  <a:schemeClr val="tx1"/>
                </a:solidFill>
              </a:rPr>
              <a:t> + X = Procura Global</a:t>
            </a:r>
          </a:p>
          <a:p>
            <a:endParaRPr lang="pt-PT" dirty="0" smtClean="0">
              <a:solidFill>
                <a:schemeClr val="tx1"/>
              </a:solidFill>
            </a:endParaRPr>
          </a:p>
          <a:p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17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3752.WAV">
            <a:hlinkClick r:id="" action="ppaction://media"/>
          </p:cNvPr>
          <p:cNvPicPr>
            <a:picLocks noRot="1" noChangeAspect="1"/>
          </p:cNvPicPr>
          <p:nvPr>
            <a:wavAudioFile r:embed="rId1" name="~PP375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43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025FB53-C754-4A1A-9CC8-EB6035BC7681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18</a:t>
            </a:fld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101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4102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4103" name="CaixaDeTexto 6"/>
          <p:cNvSpPr txBox="1">
            <a:spLocks noChangeArrowheads="1"/>
          </p:cNvSpPr>
          <p:nvPr/>
        </p:nvSpPr>
        <p:spPr bwMode="auto">
          <a:xfrm>
            <a:off x="1171218" y="344488"/>
            <a:ext cx="667843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 smtClean="0"/>
              <a:t>V. </a:t>
            </a:r>
            <a:r>
              <a:rPr lang="pt-PT" sz="4400" b="1" dirty="0"/>
              <a:t>POUPANÇAS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28597" y="1112838"/>
            <a:ext cx="825659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Tx/>
              <a:buAutoNum type="arabicPeriod"/>
              <a:defRPr/>
            </a:pP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POUPANÇA DAS FAMÍLIAS (</a:t>
            </a:r>
            <a:r>
              <a:rPr lang="pt-PT" sz="2800" b="1" dirty="0" err="1"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O que fazem as famílias com o seu Rendimento disponível? 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[(Rendimento disponível das famílias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Rdf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)] 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Consomem bens e serviços → Consumo das famílias (C)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e 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Poupam → Poupança das famílias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Rdf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C +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      </a:t>
            </a:r>
            <a:r>
              <a:rPr lang="pt-P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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    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Rdf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- </a:t>
            </a:r>
            <a:r>
              <a:rPr lang="pt-PT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C</a:t>
            </a: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buFontTx/>
              <a:buAutoNum type="arabicPeriod"/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sp>
        <p:nvSpPr>
          <p:cNvPr id="4105" name="Seta para baixo 8"/>
          <p:cNvSpPr>
            <a:spLocks noChangeArrowheads="1"/>
          </p:cNvSpPr>
          <p:nvPr/>
        </p:nvSpPr>
        <p:spPr bwMode="auto">
          <a:xfrm>
            <a:off x="4357686" y="4929198"/>
            <a:ext cx="536503" cy="4460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914400" eaLnBrk="1" hangingPunct="1"/>
            <a:endParaRPr lang="pt-PT">
              <a:solidFill>
                <a:srgbClr val="000000"/>
              </a:solidFill>
            </a:endParaRPr>
          </a:p>
        </p:txBody>
      </p:sp>
      <p:pic>
        <p:nvPicPr>
          <p:cNvPr id="10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1022.WAV">
            <a:hlinkClick r:id="" action="ppaction://media"/>
          </p:cNvPr>
          <p:cNvPicPr>
            <a:picLocks noRot="1" noChangeAspect="1"/>
          </p:cNvPicPr>
          <p:nvPr>
            <a:wavAudioFile r:embed="rId1" name="~PP1022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5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98DAB3F-A18B-4A9F-80D9-CA2E2C3B828C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19</a:t>
            </a:fld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125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5127" name="CaixaDeTexto 6"/>
          <p:cNvSpPr txBox="1">
            <a:spLocks noChangeArrowheads="1"/>
          </p:cNvSpPr>
          <p:nvPr/>
        </p:nvSpPr>
        <p:spPr bwMode="auto">
          <a:xfrm>
            <a:off x="1171218" y="71414"/>
            <a:ext cx="667843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 smtClean="0"/>
              <a:t>V. </a:t>
            </a:r>
            <a:r>
              <a:rPr lang="pt-PT" sz="4400" b="1" dirty="0"/>
              <a:t>POUPANÇAS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57159" y="857232"/>
            <a:ext cx="8572559" cy="59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defRPr/>
            </a:pP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2. POUPANÇA DAS EMPRESAS (</a:t>
            </a:r>
            <a:r>
              <a:rPr lang="pt-PT" sz="2800" b="1" dirty="0" smtClean="0">
                <a:latin typeface="Calibri" pitchFamily="1" charset="0"/>
                <a:ea typeface="ＭＳ Ｐゴシック" pitchFamily="1" charset="-128"/>
              </a:rPr>
              <a:t>Se</a:t>
            </a: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O que é a poupança das empresas? </a:t>
            </a: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A poupança das empresa é uma parte dos seus lucros → Lucros não distribuídos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Lnd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) 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Mas.. </a:t>
            </a: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 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Lnd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 = Poupança líquida das empresas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Sle</a:t>
            </a:r>
            <a:r>
              <a:rPr lang="pt-PT" sz="2400" dirty="0" smtClean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r>
              <a:rPr lang="pt-PT" sz="2400" dirty="0" err="1" smtClean="0">
                <a:latin typeface="Calibri" pitchFamily="1" charset="0"/>
                <a:ea typeface="ＭＳ Ｐゴシック" pitchFamily="1" charset="-128"/>
              </a:rPr>
              <a:t>Lnd</a:t>
            </a:r>
            <a:r>
              <a:rPr lang="pt-PT" sz="2400" dirty="0" smtClean="0">
                <a:latin typeface="Calibri" pitchFamily="1" charset="0"/>
                <a:ea typeface="ＭＳ Ｐゴシック" pitchFamily="1" charset="-128"/>
              </a:rPr>
              <a:t> + A = Poupança bruta das empresas (</a:t>
            </a:r>
            <a:r>
              <a:rPr lang="pt-PT" sz="2400" dirty="0" err="1" smtClean="0">
                <a:latin typeface="Calibri" pitchFamily="1" charset="0"/>
                <a:ea typeface="ＭＳ Ｐゴシック" pitchFamily="1" charset="-128"/>
              </a:rPr>
              <a:t>Sbe</a:t>
            </a:r>
            <a:r>
              <a:rPr lang="pt-PT" sz="2400" dirty="0" smtClean="0">
                <a:latin typeface="Calibri" pitchFamily="1" charset="0"/>
                <a:ea typeface="ＭＳ Ｐゴシック" pitchFamily="1" charset="-128"/>
              </a:rPr>
              <a:t>)</a:t>
            </a: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Sbe</a:t>
            </a:r>
            <a:r>
              <a:rPr lang="pt-PT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=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Lnd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+ A       </a:t>
            </a:r>
            <a:r>
              <a:rPr lang="pt-P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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    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Sbe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Sle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+ A</a:t>
            </a:r>
          </a:p>
          <a:p>
            <a:pPr marL="457200" indent="-457200">
              <a:buFontTx/>
              <a:buAutoNum type="arabicPeriod"/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sp>
        <p:nvSpPr>
          <p:cNvPr id="5129" name="Seta para baixo 8"/>
          <p:cNvSpPr>
            <a:spLocks noChangeArrowheads="1"/>
          </p:cNvSpPr>
          <p:nvPr/>
        </p:nvSpPr>
        <p:spPr bwMode="auto">
          <a:xfrm>
            <a:off x="4500562" y="4983176"/>
            <a:ext cx="536503" cy="4460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914400" eaLnBrk="1" hangingPunct="1"/>
            <a:endParaRPr lang="pt-PT">
              <a:solidFill>
                <a:srgbClr val="000000"/>
              </a:solidFill>
            </a:endParaRPr>
          </a:p>
        </p:txBody>
      </p:sp>
      <p:pic>
        <p:nvPicPr>
          <p:cNvPr id="10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2182.WAV">
            <a:hlinkClick r:id="" action="ppaction://media"/>
          </p:cNvPr>
          <p:cNvPicPr>
            <a:picLocks noRot="1" noChangeAspect="1"/>
          </p:cNvPicPr>
          <p:nvPr>
            <a:wavAudioFile r:embed="rId1" name="~PP2182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89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>
            <a:normAutofit/>
          </a:bodyPr>
          <a:lstStyle/>
          <a:p>
            <a:r>
              <a:rPr lang="pt-PT" sz="4000" b="1" dirty="0" smtClean="0"/>
              <a:t>I. INTRODUÇÃO</a:t>
            </a:r>
            <a:endParaRPr lang="pt-PT" sz="4000" b="1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2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457200" y="1000108"/>
            <a:ext cx="8329642" cy="5429288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pt-PT" sz="2000" dirty="0" smtClean="0"/>
          </a:p>
          <a:p>
            <a:pPr algn="ctr">
              <a:buNone/>
            </a:pPr>
            <a:r>
              <a:rPr lang="pt-PT" sz="4000" b="1" dirty="0" smtClean="0"/>
              <a:t>MACROECONOMIA</a:t>
            </a:r>
          </a:p>
          <a:p>
            <a:pPr>
              <a:buNone/>
            </a:pPr>
            <a:endParaRPr lang="pt-PT" sz="4000" dirty="0" smtClean="0"/>
          </a:p>
          <a:p>
            <a:pPr algn="ctr">
              <a:buNone/>
            </a:pPr>
            <a:r>
              <a:rPr lang="pt-PT" sz="4000" dirty="0" smtClean="0"/>
              <a:t>Relação económica entre todos os agentes de uma economia – Circuito Económico </a:t>
            </a:r>
          </a:p>
          <a:p>
            <a:pPr>
              <a:buNone/>
            </a:pPr>
            <a:endParaRPr lang="pt-PT" sz="40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pt-PT" sz="4000" dirty="0" smtClean="0"/>
              <a:t>Famílias; Empresas; Estado; Instituições Financeiras e Exterior </a:t>
            </a:r>
          </a:p>
          <a:p>
            <a:pPr marL="0" indent="0" algn="ctr">
              <a:buNone/>
            </a:pPr>
            <a:endParaRPr lang="pt-PT" sz="3600" dirty="0" smtClean="0"/>
          </a:p>
        </p:txBody>
      </p:sp>
      <p:sp>
        <p:nvSpPr>
          <p:cNvPr id="9" name="Seta para baixo 8"/>
          <p:cNvSpPr/>
          <p:nvPr/>
        </p:nvSpPr>
        <p:spPr>
          <a:xfrm>
            <a:off x="4357686" y="2143116"/>
            <a:ext cx="500066" cy="57150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eta para baixo 9"/>
          <p:cNvSpPr/>
          <p:nvPr/>
        </p:nvSpPr>
        <p:spPr>
          <a:xfrm>
            <a:off x="4357686" y="4500570"/>
            <a:ext cx="500066" cy="642942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~PP1330.WAV">
            <a:hlinkClick r:id="" action="ppaction://media"/>
          </p:cNvPr>
          <p:cNvPicPr>
            <a:picLocks noRot="1" noChangeAspect="1"/>
          </p:cNvPicPr>
          <p:nvPr>
            <a:wavAudioFile r:embed="rId1" name="~PP1330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560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C13802B-83B1-45FF-913E-02E8B9891BF4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20</a:t>
            </a:fld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6151" name="CaixaDeTexto 6"/>
          <p:cNvSpPr txBox="1">
            <a:spLocks noChangeArrowheads="1"/>
          </p:cNvSpPr>
          <p:nvPr/>
        </p:nvSpPr>
        <p:spPr bwMode="auto">
          <a:xfrm>
            <a:off x="1171218" y="233363"/>
            <a:ext cx="667843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 smtClean="0"/>
              <a:t>V. </a:t>
            </a:r>
            <a:r>
              <a:rPr lang="pt-PT" sz="4400" b="1" dirty="0"/>
              <a:t>POUPANÇAS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7608" y="928670"/>
            <a:ext cx="8217580" cy="5749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defRPr/>
            </a:pP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3. POUPANÇA DO GOVERNO (</a:t>
            </a:r>
            <a:r>
              <a:rPr lang="pt-PT" sz="2800" b="1" dirty="0" err="1">
                <a:latin typeface="Calibri" pitchFamily="1" charset="0"/>
                <a:ea typeface="ＭＳ Ｐゴシック" pitchFamily="1" charset="-128"/>
              </a:rPr>
              <a:t>Sg</a:t>
            </a: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sz="1800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Poupança do Governo é o mesmo que Saldo Orçamental (SO)</a:t>
            </a: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SO ou 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Sg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 = Receitas Estado - Despesas do Estado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Receitas Estado = Impostos (T) </a:t>
            </a:r>
            <a:r>
              <a:rPr lang="pt-PT" sz="2400" dirty="0" smtClean="0">
                <a:latin typeface="Calibri" pitchFamily="1" charset="0"/>
                <a:ea typeface="ＭＳ Ｐゴシック" pitchFamily="1" charset="-128"/>
              </a:rPr>
              <a:t>(diretos + indiretos)</a:t>
            </a: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Despesas Estado = Gastos Públicos (G) + Transferências governamentais para as famílias (</a:t>
            </a:r>
            <a:r>
              <a:rPr lang="pt-PT" sz="2400" dirty="0" err="1" smtClean="0">
                <a:latin typeface="Calibri" pitchFamily="1" charset="0"/>
                <a:ea typeface="ＭＳ Ｐゴシック" pitchFamily="1" charset="-128"/>
              </a:rPr>
              <a:t>Trf</a:t>
            </a:r>
            <a:r>
              <a:rPr lang="pt-PT" sz="2400" baseline="-25000" dirty="0" err="1" smtClean="0">
                <a:latin typeface="Calibri" pitchFamily="1" charset="0"/>
                <a:ea typeface="ＭＳ Ｐゴシック" pitchFamily="1" charset="-128"/>
              </a:rPr>
              <a:t>G</a:t>
            </a:r>
            <a:r>
              <a:rPr lang="pt-PT" sz="2400" dirty="0" smtClean="0">
                <a:latin typeface="Calibri" pitchFamily="1" charset="0"/>
                <a:ea typeface="ＭＳ Ｐゴシック" pitchFamily="1" charset="-128"/>
              </a:rPr>
              <a:t>)</a:t>
            </a: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Sg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SO = T – G – </a:t>
            </a:r>
            <a:r>
              <a:rPr lang="pt-PT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Trf</a:t>
            </a:r>
            <a:r>
              <a:rPr lang="pt-PT" sz="3600" b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G</a:t>
            </a:r>
            <a:endParaRPr lang="pt-PT" sz="3600" b="1" baseline="-25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Se: S0 &lt; 0 → Défice Orçamental   / SO &gt; 0 → </a:t>
            </a:r>
            <a:r>
              <a:rPr lang="pt-PT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Superávite </a:t>
            </a:r>
            <a:r>
              <a:rPr lang="pt-PT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Orçamental</a:t>
            </a: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sp>
        <p:nvSpPr>
          <p:cNvPr id="6153" name="Seta para baixo 8"/>
          <p:cNvSpPr>
            <a:spLocks noChangeArrowheads="1"/>
          </p:cNvSpPr>
          <p:nvPr/>
        </p:nvSpPr>
        <p:spPr bwMode="auto">
          <a:xfrm>
            <a:off x="4552944" y="4627574"/>
            <a:ext cx="536503" cy="444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914400" eaLnBrk="1" hangingPunct="1"/>
            <a:endParaRPr lang="pt-PT">
              <a:solidFill>
                <a:srgbClr val="000000"/>
              </a:solidFill>
            </a:endParaRPr>
          </a:p>
        </p:txBody>
      </p:sp>
      <p:pic>
        <p:nvPicPr>
          <p:cNvPr id="10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2597.WAV">
            <a:hlinkClick r:id="" action="ppaction://media"/>
          </p:cNvPr>
          <p:cNvPicPr>
            <a:picLocks noRot="1" noChangeAspect="1"/>
          </p:cNvPicPr>
          <p:nvPr>
            <a:wavAudioFile r:embed="rId1" name="~PP2597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73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73F025B-690B-40DA-AAAC-28E018958781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21</a:t>
            </a:fld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7173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7175" name="CaixaDeTexto 6"/>
          <p:cNvSpPr txBox="1">
            <a:spLocks noChangeArrowheads="1"/>
          </p:cNvSpPr>
          <p:nvPr/>
        </p:nvSpPr>
        <p:spPr bwMode="auto">
          <a:xfrm>
            <a:off x="1171218" y="233363"/>
            <a:ext cx="667843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 smtClean="0"/>
              <a:t>V. </a:t>
            </a:r>
            <a:r>
              <a:rPr lang="pt-PT" sz="4400" b="1" dirty="0"/>
              <a:t>POUPANÇAS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7608" y="1076325"/>
            <a:ext cx="8217580" cy="54476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algn="ctr">
              <a:defRPr/>
            </a:pPr>
            <a:endParaRPr lang="pt-PT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4. POUPANÇA INTERNA (</a:t>
            </a:r>
            <a:r>
              <a:rPr lang="pt-PT" sz="2800" b="1" dirty="0" err="1">
                <a:latin typeface="Calibri" pitchFamily="1" charset="0"/>
                <a:ea typeface="ＭＳ Ｐゴシック" pitchFamily="1" charset="-128"/>
              </a:rPr>
              <a:t>Sint</a:t>
            </a: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sz="1800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1800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800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Sint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Poupança dos agentes internos </a:t>
            </a:r>
            <a:endParaRPr lang="pt-PT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(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Famílias + Empresas + Governo)</a:t>
            </a:r>
            <a:endParaRPr lang="pt-PT" sz="28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8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8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Sint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+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Sbe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+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Sg</a:t>
            </a:r>
            <a:endParaRPr lang="pt-PT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buFontTx/>
              <a:buAutoNum type="arabicPeriod"/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sp>
        <p:nvSpPr>
          <p:cNvPr id="7177" name="Seta para baixo 8"/>
          <p:cNvSpPr>
            <a:spLocks noChangeArrowheads="1"/>
          </p:cNvSpPr>
          <p:nvPr/>
        </p:nvSpPr>
        <p:spPr bwMode="auto">
          <a:xfrm>
            <a:off x="4552944" y="4125920"/>
            <a:ext cx="536503" cy="4460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914400" eaLnBrk="1" hangingPunct="1"/>
            <a:endParaRPr lang="pt-PT">
              <a:solidFill>
                <a:srgbClr val="000000"/>
              </a:solidFill>
            </a:endParaRPr>
          </a:p>
        </p:txBody>
      </p:sp>
      <p:pic>
        <p:nvPicPr>
          <p:cNvPr id="10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3722.WAV">
            <a:hlinkClick r:id="" action="ppaction://media"/>
          </p:cNvPr>
          <p:cNvPicPr>
            <a:picLocks noRot="1" noChangeAspect="1"/>
          </p:cNvPicPr>
          <p:nvPr>
            <a:wavAudioFile r:embed="rId1" name="~PP3722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97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CC7F69-3076-4368-B099-24CE544EE798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22</a:t>
            </a:fld>
            <a:endParaRPr lang="pt-PT" altLang="pt-PT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9222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9223" name="CaixaDeTexto 6"/>
          <p:cNvSpPr txBox="1">
            <a:spLocks noChangeArrowheads="1"/>
          </p:cNvSpPr>
          <p:nvPr/>
        </p:nvSpPr>
        <p:spPr bwMode="auto">
          <a:xfrm>
            <a:off x="467608" y="344488"/>
            <a:ext cx="821758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 smtClean="0"/>
              <a:t>VI. IDENTIDADE FUNDAMENTAL 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7608" y="1112838"/>
            <a:ext cx="8217580" cy="55707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algn="ctr">
              <a:defRPr/>
            </a:pPr>
            <a:r>
              <a:rPr lang="pt-PT" sz="2800" b="1" dirty="0" smtClean="0">
                <a:latin typeface="Calibri" pitchFamily="1" charset="0"/>
                <a:ea typeface="ＭＳ Ｐゴシック" pitchFamily="1" charset="-128"/>
              </a:rPr>
              <a:t>INVESTIMENTO </a:t>
            </a: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(</a:t>
            </a:r>
            <a:r>
              <a:rPr lang="pt-PT" sz="2800" b="1" dirty="0" smtClean="0">
                <a:latin typeface="Calibri" pitchFamily="1" charset="0"/>
                <a:ea typeface="ＭＳ Ｐゴシック" pitchFamily="1" charset="-128"/>
              </a:rPr>
              <a:t>I)</a:t>
            </a:r>
            <a:endParaRPr lang="pt-PT" sz="2800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800" dirty="0" smtClean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800" dirty="0" smtClean="0">
                <a:latin typeface="Calibri" pitchFamily="1" charset="0"/>
                <a:ea typeface="ＭＳ Ｐゴシック" pitchFamily="1" charset="-128"/>
              </a:rPr>
              <a:t>Investimento representa o total da poupança </a:t>
            </a:r>
          </a:p>
          <a:p>
            <a:pPr marL="457200" indent="-457200" algn="ctr">
              <a:defRPr/>
            </a:pPr>
            <a:endParaRPr lang="pt-PT" sz="2400" dirty="0" smtClean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400" dirty="0" smtClean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I </a:t>
            </a:r>
            <a:r>
              <a:rPr lang="pt-PT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= </a:t>
            </a:r>
            <a:r>
              <a:rPr lang="pt-PT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Sint</a:t>
            </a:r>
            <a:r>
              <a:rPr lang="pt-PT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Sext</a:t>
            </a:r>
            <a:endParaRPr lang="pt-PT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  <a:sym typeface="Symbol"/>
            </a:endParaRPr>
          </a:p>
          <a:p>
            <a:pPr marL="457200" indent="-457200" algn="ctr">
              <a:defRPr/>
            </a:pPr>
            <a:endParaRPr lang="pt-PT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  <a:sym typeface="Symbol"/>
            </a:endParaRPr>
          </a:p>
          <a:p>
            <a:pPr marL="457200" indent="-457200" algn="ctr">
              <a:defRPr/>
            </a:pPr>
            <a:r>
              <a:rPr lang="pt-PT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I</a:t>
            </a:r>
            <a:r>
              <a:rPr lang="pt-PT" sz="4000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b</a:t>
            </a: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= </a:t>
            </a:r>
            <a:r>
              <a:rPr lang="pt-PT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Sf</a:t>
            </a: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Sbe</a:t>
            </a: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Sg</a:t>
            </a: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Sext</a:t>
            </a:r>
            <a:endParaRPr lang="pt-PT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  <a:sym typeface="Symbol"/>
            </a:endParaRPr>
          </a:p>
          <a:p>
            <a:pPr marL="457200" indent="-457200" algn="ctr">
              <a:defRPr/>
            </a:pP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I</a:t>
            </a:r>
            <a:r>
              <a:rPr lang="pt-PT" sz="40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L</a:t>
            </a: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</a:t>
            </a: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= </a:t>
            </a:r>
            <a:r>
              <a:rPr lang="pt-PT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Sf</a:t>
            </a: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Sle</a:t>
            </a: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Sg</a:t>
            </a:r>
            <a:r>
              <a:rPr lang="pt-PT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Sext</a:t>
            </a: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buFontTx/>
              <a:buAutoNum type="arabicPeriod"/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pic>
        <p:nvPicPr>
          <p:cNvPr id="9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10" name="~PP900.WAV">
            <a:hlinkClick r:id="" action="ppaction://media"/>
          </p:cNvPr>
          <p:cNvPicPr>
            <a:picLocks noRot="1" noChangeAspect="1"/>
          </p:cNvPicPr>
          <p:nvPr>
            <a:wavAudioFile r:embed="rId1" name="~PP900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82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>
            <a:normAutofit/>
          </a:bodyPr>
          <a:lstStyle/>
          <a:p>
            <a:r>
              <a:rPr lang="pt-PT" sz="4000" b="1" dirty="0" smtClean="0"/>
              <a:t>I. INTRODUÇÃO</a:t>
            </a:r>
            <a:endParaRPr lang="pt-PT" sz="4000" b="1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3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/>
          </a:bodyPr>
          <a:lstStyle/>
          <a:p>
            <a:pPr>
              <a:buNone/>
            </a:pPr>
            <a:endParaRPr lang="pt-PT" sz="2000" dirty="0" smtClean="0"/>
          </a:p>
          <a:p>
            <a:pPr algn="ctr">
              <a:buNone/>
            </a:pPr>
            <a:r>
              <a:rPr lang="pt-PT" sz="4000" b="1" dirty="0" smtClean="0"/>
              <a:t>Contabilidade Nacional </a:t>
            </a:r>
          </a:p>
          <a:p>
            <a:pPr>
              <a:buNone/>
            </a:pPr>
            <a:endParaRPr lang="pt-PT" sz="4000" dirty="0" smtClean="0"/>
          </a:p>
          <a:p>
            <a:pPr algn="ctr">
              <a:buNone/>
            </a:pPr>
            <a:r>
              <a:rPr lang="pt-PT" sz="4000" dirty="0" smtClean="0"/>
              <a:t>Espelha a realidade de um país </a:t>
            </a:r>
          </a:p>
          <a:p>
            <a:pPr>
              <a:buNone/>
            </a:pPr>
            <a:endParaRPr lang="pt-PT" sz="40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pt-PT" sz="4000" dirty="0" smtClean="0"/>
              <a:t>Mede a atividade económica de um país. </a:t>
            </a:r>
          </a:p>
          <a:p>
            <a:pPr marL="0" indent="0" algn="ctr">
              <a:buNone/>
            </a:pPr>
            <a:endParaRPr lang="pt-PT" sz="3600" dirty="0" smtClean="0"/>
          </a:p>
        </p:txBody>
      </p:sp>
      <p:sp>
        <p:nvSpPr>
          <p:cNvPr id="9" name="Seta para baixo 8"/>
          <p:cNvSpPr/>
          <p:nvPr/>
        </p:nvSpPr>
        <p:spPr>
          <a:xfrm>
            <a:off x="4357686" y="2143116"/>
            <a:ext cx="500066" cy="57150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Mais 10"/>
          <p:cNvSpPr/>
          <p:nvPr/>
        </p:nvSpPr>
        <p:spPr>
          <a:xfrm>
            <a:off x="4429124" y="3571876"/>
            <a:ext cx="428628" cy="500066"/>
          </a:xfrm>
          <a:prstGeom prst="mathPlus">
            <a:avLst>
              <a:gd name="adj1" fmla="val 2352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~PP642.WAV">
            <a:hlinkClick r:id="" action="ppaction://media"/>
          </p:cNvPr>
          <p:cNvPicPr>
            <a:picLocks noRot="1" noChangeAspect="1"/>
          </p:cNvPicPr>
          <p:nvPr>
            <a:wavAudioFile r:embed="rId1" name="~PP64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79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28694"/>
          </a:xfrm>
        </p:spPr>
        <p:txBody>
          <a:bodyPr/>
          <a:lstStyle/>
          <a:p>
            <a:r>
              <a:rPr lang="pt-PT" b="1" dirty="0" smtClean="0"/>
              <a:t>II. </a:t>
            </a:r>
            <a:r>
              <a:rPr lang="pt-PT" b="1" cap="all" dirty="0" smtClean="0"/>
              <a:t>Conceitos Importantes</a:t>
            </a:r>
            <a:endParaRPr lang="pt-PT" b="1" cap="all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4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pt-PT" sz="5700" b="1" dirty="0" smtClean="0"/>
              <a:t>1. PIB</a:t>
            </a:r>
          </a:p>
          <a:p>
            <a:pPr marL="0" indent="0" algn="just">
              <a:buNone/>
            </a:pPr>
            <a:endParaRPr lang="pt-PT" sz="3800" b="1" dirty="0" smtClean="0"/>
          </a:p>
          <a:p>
            <a:pPr marL="0" indent="0" algn="just">
              <a:buNone/>
            </a:pPr>
            <a:r>
              <a:rPr lang="pt-PT" sz="5100" b="1" dirty="0" smtClean="0"/>
              <a:t>Produto Interno Bruto (PIB) </a:t>
            </a:r>
            <a:r>
              <a:rPr lang="pt-PT" sz="5100" dirty="0" smtClean="0"/>
              <a:t>– toda a riqueza gerada em território nacional, i.e., conjunto de bens e serviços produzidos em território nacional não importa por quem </a:t>
            </a:r>
            <a:endParaRPr lang="pt-PT" sz="5100" dirty="0" smtClean="0">
              <a:sym typeface="Symbol"/>
            </a:endParaRPr>
          </a:p>
          <a:p>
            <a:pPr>
              <a:buNone/>
            </a:pPr>
            <a:endParaRPr lang="pt-PT" sz="5100" dirty="0" smtClean="0">
              <a:sym typeface="Symbol"/>
            </a:endParaRPr>
          </a:p>
          <a:p>
            <a:pPr>
              <a:buNone/>
            </a:pPr>
            <a:endParaRPr lang="pt-PT" sz="5100" dirty="0" smtClean="0">
              <a:sym typeface="Symbol"/>
            </a:endParaRPr>
          </a:p>
          <a:p>
            <a:pPr>
              <a:buNone/>
            </a:pPr>
            <a:endParaRPr lang="pt-PT" sz="5100" dirty="0" smtClean="0">
              <a:sym typeface="Symbol"/>
            </a:endParaRPr>
          </a:p>
          <a:p>
            <a:pPr>
              <a:buNone/>
            </a:pPr>
            <a:endParaRPr lang="pt-PT" sz="5100" dirty="0" smtClean="0">
              <a:sym typeface="Symbol"/>
            </a:endParaRPr>
          </a:p>
          <a:p>
            <a:pPr algn="ctr">
              <a:buNone/>
            </a:pPr>
            <a:r>
              <a:rPr lang="pt-PT" sz="5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Critério da Territorialidade</a:t>
            </a:r>
            <a:endParaRPr lang="pt-PT" sz="3600" b="1" dirty="0" smtClean="0"/>
          </a:p>
        </p:txBody>
      </p:sp>
      <p:sp>
        <p:nvSpPr>
          <p:cNvPr id="10" name="Seta para baixo 9"/>
          <p:cNvSpPr/>
          <p:nvPr/>
        </p:nvSpPr>
        <p:spPr>
          <a:xfrm>
            <a:off x="4572000" y="3571876"/>
            <a:ext cx="714380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~PP3316.WAV">
            <a:hlinkClick r:id="" action="ppaction://media"/>
          </p:cNvPr>
          <p:cNvPicPr>
            <a:picLocks noRot="1" noChangeAspect="1"/>
          </p:cNvPicPr>
          <p:nvPr>
            <a:wavAudioFile r:embed="rId1" name="~PP3316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57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pt-PT" b="1" dirty="0" smtClean="0"/>
              <a:t>II. </a:t>
            </a:r>
            <a:r>
              <a:rPr lang="pt-PT" b="1" cap="all" dirty="0" smtClean="0"/>
              <a:t>Conceitos Importantes</a:t>
            </a:r>
            <a:endParaRPr lang="pt-PT" b="1" cap="all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5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PT" sz="5700" b="1" dirty="0" smtClean="0"/>
              <a:t>2. PNB</a:t>
            </a:r>
          </a:p>
          <a:p>
            <a:pPr marL="0" indent="0" algn="just">
              <a:buNone/>
            </a:pPr>
            <a:endParaRPr lang="pt-PT" sz="3800" dirty="0" smtClean="0"/>
          </a:p>
          <a:p>
            <a:pPr marL="0" indent="0" algn="just">
              <a:buNone/>
            </a:pPr>
            <a:r>
              <a:rPr lang="pt-PT" sz="4600" dirty="0" smtClean="0"/>
              <a:t>Produto Nacional Bruto (PNB) – toda a riqueza gerada por nacionais de um país, i.e., conjunto de bens e serviços produzidos por nacionais de um país não importa onde</a:t>
            </a:r>
            <a:endParaRPr lang="pt-PT" sz="4600" dirty="0" smtClean="0">
              <a:sym typeface="Symbol"/>
            </a:endParaRPr>
          </a:p>
          <a:p>
            <a:pPr>
              <a:buNone/>
            </a:pPr>
            <a:endParaRPr lang="pt-PT" sz="4600" dirty="0" smtClean="0">
              <a:sym typeface="Symbol"/>
            </a:endParaRPr>
          </a:p>
          <a:p>
            <a:pPr>
              <a:buNone/>
            </a:pPr>
            <a:endParaRPr lang="pt-PT" sz="4600" dirty="0" smtClean="0">
              <a:sym typeface="Symbol"/>
            </a:endParaRPr>
          </a:p>
          <a:p>
            <a:pPr>
              <a:buNone/>
            </a:pPr>
            <a:endParaRPr lang="pt-PT" sz="4600" dirty="0" smtClean="0">
              <a:sym typeface="Symbol"/>
            </a:endParaRPr>
          </a:p>
          <a:p>
            <a:pPr>
              <a:buNone/>
            </a:pPr>
            <a:endParaRPr lang="pt-PT" sz="4600" dirty="0" smtClean="0">
              <a:sym typeface="Symbol"/>
            </a:endParaRPr>
          </a:p>
          <a:p>
            <a:pPr algn="ctr">
              <a:buNone/>
            </a:pPr>
            <a:r>
              <a:rPr lang="pt-PT" sz="4600" b="1" dirty="0" smtClean="0">
                <a:sym typeface="Symbol"/>
              </a:rPr>
              <a:t>Critério da Nacionalidade</a:t>
            </a:r>
            <a:r>
              <a:rPr lang="pt-PT" sz="3600" b="1" dirty="0" smtClean="0"/>
              <a:t> </a:t>
            </a:r>
          </a:p>
          <a:p>
            <a:pPr marL="0" indent="0" algn="ctr">
              <a:buNone/>
            </a:pPr>
            <a:endParaRPr lang="pt-PT" sz="3600" dirty="0" smtClean="0"/>
          </a:p>
        </p:txBody>
      </p:sp>
      <p:sp>
        <p:nvSpPr>
          <p:cNvPr id="10" name="Seta para baixo 9"/>
          <p:cNvSpPr/>
          <p:nvPr/>
        </p:nvSpPr>
        <p:spPr>
          <a:xfrm>
            <a:off x="4572000" y="3571876"/>
            <a:ext cx="714380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~PP2387.WAV">
            <a:hlinkClick r:id="" action="ppaction://media"/>
          </p:cNvPr>
          <p:cNvPicPr>
            <a:picLocks noRot="1" noChangeAspect="1"/>
          </p:cNvPicPr>
          <p:nvPr>
            <a:wavAudioFile r:embed="rId1" name="~PP2387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86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pt-PT" b="1" dirty="0" smtClean="0"/>
              <a:t>II. </a:t>
            </a:r>
            <a:r>
              <a:rPr lang="pt-PT" b="1" cap="all" dirty="0" smtClean="0"/>
              <a:t>Conceitos Importantes</a:t>
            </a:r>
            <a:endParaRPr lang="pt-PT" b="1" cap="all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6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357158" y="714356"/>
            <a:ext cx="8501122" cy="5643602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endParaRPr lang="pt-PT" sz="9600" dirty="0" smtClean="0"/>
          </a:p>
          <a:p>
            <a:pPr marL="0" indent="0" algn="just">
              <a:buNone/>
            </a:pPr>
            <a:r>
              <a:rPr lang="pt-PT" sz="9600" b="1" dirty="0" smtClean="0"/>
              <a:t>Exemplo 1:</a:t>
            </a:r>
          </a:p>
          <a:p>
            <a:pPr marL="0" indent="0" algn="just">
              <a:buNone/>
            </a:pPr>
            <a:endParaRPr lang="pt-PT" sz="5600" dirty="0" smtClean="0">
              <a:sym typeface="Symbol"/>
            </a:endParaRPr>
          </a:p>
          <a:p>
            <a:pPr marL="0" indent="0" algn="just">
              <a:buNone/>
            </a:pPr>
            <a:r>
              <a:rPr lang="pt-PT" sz="9600" dirty="0" smtClean="0">
                <a:sym typeface="Symbol"/>
              </a:rPr>
              <a:t>Eu, dou aulas de Introdução à Economia na universidade de Vigo, 1 vez por semana. O salário que recebo é contabilizado no </a:t>
            </a:r>
            <a:r>
              <a:rPr lang="pt-PT" sz="9600" b="1" u="sng" dirty="0" smtClean="0">
                <a:sym typeface="Symbol"/>
              </a:rPr>
              <a:t>PIB espanhol </a:t>
            </a:r>
            <a:r>
              <a:rPr lang="pt-PT" sz="9600" dirty="0" smtClean="0">
                <a:sym typeface="Symbol"/>
              </a:rPr>
              <a:t>e no </a:t>
            </a:r>
            <a:r>
              <a:rPr lang="pt-PT" sz="9600" b="1" u="sng" dirty="0" smtClean="0">
                <a:sym typeface="Symbol"/>
              </a:rPr>
              <a:t>PNB português</a:t>
            </a:r>
          </a:p>
          <a:p>
            <a:pPr>
              <a:buNone/>
            </a:pPr>
            <a:endParaRPr lang="pt-PT" sz="9600" dirty="0" smtClean="0">
              <a:sym typeface="Symbol"/>
            </a:endParaRPr>
          </a:p>
          <a:p>
            <a:pPr>
              <a:buNone/>
            </a:pPr>
            <a:endParaRPr lang="pt-PT" sz="9600" dirty="0" smtClean="0">
              <a:sym typeface="Symbol"/>
            </a:endParaRPr>
          </a:p>
          <a:p>
            <a:pPr>
              <a:buNone/>
            </a:pPr>
            <a:endParaRPr lang="pt-PT" sz="9600" dirty="0" smtClean="0">
              <a:sym typeface="Symbol"/>
            </a:endParaRPr>
          </a:p>
          <a:p>
            <a:pPr>
              <a:buNone/>
            </a:pPr>
            <a:endParaRPr lang="pt-PT" sz="9600" b="1" dirty="0" smtClean="0">
              <a:sym typeface="Symbol"/>
            </a:endParaRPr>
          </a:p>
          <a:p>
            <a:pPr>
              <a:buNone/>
            </a:pPr>
            <a:r>
              <a:rPr lang="pt-PT" sz="9600" b="1" dirty="0" smtClean="0">
                <a:sym typeface="Symbol"/>
              </a:rPr>
              <a:t>Exemplo 2:</a:t>
            </a:r>
          </a:p>
          <a:p>
            <a:pPr>
              <a:buNone/>
            </a:pPr>
            <a:endParaRPr lang="pt-PT" sz="5600" dirty="0" smtClean="0">
              <a:sym typeface="Symbol"/>
            </a:endParaRPr>
          </a:p>
          <a:p>
            <a:pPr marL="0" indent="0" algn="just">
              <a:buNone/>
            </a:pPr>
            <a:r>
              <a:rPr lang="pt-PT" sz="9600" dirty="0" smtClean="0">
                <a:sym typeface="Symbol"/>
              </a:rPr>
              <a:t>Um Angolano, residente em França desde 2000, encontra-se </a:t>
            </a:r>
            <a:r>
              <a:rPr lang="pt-PT" sz="9600" dirty="0" err="1" smtClean="0">
                <a:sym typeface="Symbol"/>
              </a:rPr>
              <a:t>atualmente</a:t>
            </a:r>
            <a:r>
              <a:rPr lang="pt-PT" sz="9600" dirty="0" smtClean="0">
                <a:sym typeface="Symbol"/>
              </a:rPr>
              <a:t> a trabalhar num hotel de </a:t>
            </a:r>
            <a:r>
              <a:rPr lang="pt-PT" sz="9600" dirty="0" err="1" smtClean="0">
                <a:sym typeface="Symbol"/>
              </a:rPr>
              <a:t>lisboa</a:t>
            </a:r>
            <a:r>
              <a:rPr lang="pt-PT" sz="9600" dirty="0" smtClean="0">
                <a:sym typeface="Symbol"/>
              </a:rPr>
              <a:t> com um contrato de trabalho de 6  meses. O salário que aufere no hotel é registado no </a:t>
            </a:r>
            <a:r>
              <a:rPr lang="pt-PT" sz="9600" b="1" u="sng" dirty="0" smtClean="0">
                <a:sym typeface="Symbol"/>
              </a:rPr>
              <a:t>PIB português </a:t>
            </a:r>
            <a:r>
              <a:rPr lang="pt-PT" sz="9600" dirty="0" smtClean="0">
                <a:sym typeface="Symbol"/>
              </a:rPr>
              <a:t>e no </a:t>
            </a:r>
            <a:r>
              <a:rPr lang="pt-PT" sz="9600" b="1" u="sng" dirty="0" smtClean="0">
                <a:sym typeface="Symbol"/>
              </a:rPr>
              <a:t>PNB francês</a:t>
            </a:r>
            <a:r>
              <a:rPr lang="pt-PT" sz="9600" dirty="0" smtClean="0">
                <a:sym typeface="Symbol"/>
              </a:rPr>
              <a:t>. </a:t>
            </a:r>
            <a:endParaRPr lang="pt-PT" sz="7000" dirty="0" smtClean="0">
              <a:sym typeface="Symbol"/>
            </a:endParaRPr>
          </a:p>
          <a:p>
            <a:pPr>
              <a:buNone/>
            </a:pPr>
            <a:endParaRPr lang="pt-PT" sz="7000" dirty="0" smtClean="0"/>
          </a:p>
          <a:p>
            <a:pPr algn="ctr">
              <a:buNone/>
            </a:pPr>
            <a:r>
              <a:rPr lang="pt-PT" sz="7000" dirty="0" smtClean="0"/>
              <a:t> </a:t>
            </a:r>
          </a:p>
          <a:p>
            <a:pPr marL="0" indent="0" algn="ctr">
              <a:buNone/>
            </a:pPr>
            <a:endParaRPr lang="pt-PT" sz="7000" dirty="0" smtClean="0"/>
          </a:p>
        </p:txBody>
      </p:sp>
      <p:pic>
        <p:nvPicPr>
          <p:cNvPr id="6" name="~PP2244.WAV">
            <a:hlinkClick r:id="" action="ppaction://media"/>
          </p:cNvPr>
          <p:cNvPicPr>
            <a:picLocks noRot="1" noChangeAspect="1"/>
          </p:cNvPicPr>
          <p:nvPr>
            <a:wavAudioFile r:embed="rId1" name="~PP2244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12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pt-PT" b="1" cap="all" dirty="0" smtClean="0"/>
              <a:t>II. Conceitos Importantes</a:t>
            </a:r>
            <a:endParaRPr lang="pt-PT" b="1" cap="all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7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357158" y="785794"/>
            <a:ext cx="8501122" cy="578647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pt-PT" sz="6400" b="1" dirty="0" smtClean="0"/>
              <a:t>3. Contas Externas </a:t>
            </a:r>
          </a:p>
          <a:p>
            <a:pPr marL="0" indent="0" algn="ctr">
              <a:buNone/>
            </a:pPr>
            <a:endParaRPr lang="pt-PT" sz="4000" b="1" dirty="0" smtClean="0"/>
          </a:p>
          <a:p>
            <a:pPr marL="0" indent="0" algn="just">
              <a:buNone/>
            </a:pPr>
            <a:r>
              <a:rPr lang="pt-PT" sz="4000" dirty="0" smtClean="0"/>
              <a:t>Balança Corrente de um país regista parte das relações económicas que um país mantém com o exterior.  </a:t>
            </a:r>
          </a:p>
          <a:p>
            <a:pPr marL="0" indent="0" algn="just">
              <a:buNone/>
            </a:pPr>
            <a:endParaRPr lang="pt-PT" sz="4000" dirty="0" smtClean="0"/>
          </a:p>
          <a:p>
            <a:pPr marL="0" indent="0" algn="ctr">
              <a:buNone/>
            </a:pPr>
            <a:r>
              <a:rPr lang="pt-PT" sz="4000" dirty="0" smtClean="0"/>
              <a:t>Balança Corrente é composta por 3 Balanças: </a:t>
            </a:r>
          </a:p>
          <a:p>
            <a:pPr marL="0" indent="0" algn="just">
              <a:buNone/>
            </a:pPr>
            <a:endParaRPr lang="pt-PT" sz="4000" dirty="0" smtClean="0"/>
          </a:p>
          <a:p>
            <a:pPr marL="0" indent="0" algn="just">
              <a:buAutoNum type="arabicPeriod"/>
            </a:pPr>
            <a:r>
              <a:rPr lang="pt-PT" sz="4000" b="1" dirty="0" smtClean="0"/>
              <a:t> Balança Comercial ou Balança de Bens &amp; Serviços (X – M) </a:t>
            </a:r>
            <a:r>
              <a:rPr lang="pt-PT" sz="4000" dirty="0" smtClean="0"/>
              <a:t>– regista as exportações (X) e as importações (M) de bens e serviços </a:t>
            </a:r>
            <a:r>
              <a:rPr lang="pt-PT" sz="4000" dirty="0" smtClean="0">
                <a:sym typeface="Symbol"/>
              </a:rPr>
              <a:t> X – M </a:t>
            </a:r>
          </a:p>
          <a:p>
            <a:pPr marL="742950" indent="-742950" algn="just">
              <a:buNone/>
            </a:pPr>
            <a:endParaRPr lang="pt-PT" sz="4000" dirty="0" smtClean="0">
              <a:sym typeface="Symbol"/>
            </a:endParaRPr>
          </a:p>
          <a:p>
            <a:pPr marL="742950" indent="-742950" algn="ctr">
              <a:buNone/>
            </a:pPr>
            <a:r>
              <a:rPr lang="pt-PT" sz="4000" dirty="0" smtClean="0">
                <a:sym typeface="Symbol"/>
              </a:rPr>
              <a:t>Se: X &lt; M → O país apresenta um déficit comercial</a:t>
            </a:r>
          </a:p>
          <a:p>
            <a:pPr marL="742950" indent="-742950" algn="ctr">
              <a:buNone/>
            </a:pPr>
            <a:endParaRPr lang="pt-PT" sz="4000" dirty="0" smtClean="0">
              <a:sym typeface="Symbol"/>
            </a:endParaRPr>
          </a:p>
          <a:p>
            <a:pPr marL="742950" indent="-742950" algn="ctr">
              <a:buNone/>
            </a:pPr>
            <a:r>
              <a:rPr lang="pt-PT" sz="4000" dirty="0" smtClean="0">
                <a:sym typeface="Symbol"/>
              </a:rPr>
              <a:t>Se: X &gt; M → O país apresenta um  superávit comercial</a:t>
            </a:r>
            <a:endParaRPr lang="pt-PT" sz="7000" dirty="0" smtClean="0"/>
          </a:p>
        </p:txBody>
      </p:sp>
      <p:pic>
        <p:nvPicPr>
          <p:cNvPr id="6" name="~PP3199.WAV">
            <a:hlinkClick r:id="" action="ppaction://media"/>
          </p:cNvPr>
          <p:cNvPicPr>
            <a:picLocks noRot="1" noChangeAspect="1"/>
          </p:cNvPicPr>
          <p:nvPr>
            <a:wavAudioFile r:embed="rId1" name="~PP3199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01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pt-PT" b="1" cap="all" dirty="0" smtClean="0"/>
              <a:t>II. Conceitos Importantes</a:t>
            </a:r>
            <a:endParaRPr lang="pt-PT" b="1" cap="all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8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357158" y="785794"/>
            <a:ext cx="8501122" cy="578647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PT" sz="4000" b="1" dirty="0" smtClean="0"/>
              <a:t>3. Contas Externas </a:t>
            </a:r>
          </a:p>
          <a:p>
            <a:pPr marL="0" indent="0" algn="just">
              <a:buNone/>
            </a:pPr>
            <a:r>
              <a:rPr lang="pt-PT" sz="2800" b="1" dirty="0" smtClean="0"/>
              <a:t>2. Balança Rendimentos (RLE) </a:t>
            </a:r>
            <a:r>
              <a:rPr lang="pt-PT" sz="2800" dirty="0" smtClean="0"/>
              <a:t>– regista os rendimentos primários recebidos do exterior e enviados para o exterior </a:t>
            </a:r>
            <a:r>
              <a:rPr lang="pt-PT" sz="2800" dirty="0" smtClean="0">
                <a:sym typeface="Symbol"/>
              </a:rPr>
              <a:t> Rendimentos recebidos – Rendimentos enviados  Rendimentos líquidos do exterior (RLE)</a:t>
            </a:r>
          </a:p>
          <a:p>
            <a:pPr marL="0" indent="0" algn="just">
              <a:buNone/>
            </a:pPr>
            <a:endParaRPr lang="pt-PT" sz="2800" dirty="0" smtClean="0">
              <a:sym typeface="Symbol"/>
            </a:endParaRPr>
          </a:p>
          <a:p>
            <a:pPr marL="0" indent="0" algn="just">
              <a:buNone/>
            </a:pPr>
            <a:endParaRPr lang="pt-PT" sz="2800" dirty="0" smtClean="0">
              <a:sym typeface="Symbol"/>
            </a:endParaRPr>
          </a:p>
          <a:p>
            <a:pPr marL="0" indent="0" algn="just">
              <a:buNone/>
            </a:pPr>
            <a:r>
              <a:rPr lang="pt-PT" sz="2800" b="1" dirty="0" smtClean="0">
                <a:sym typeface="Symbol"/>
              </a:rPr>
              <a:t>3</a:t>
            </a:r>
            <a:r>
              <a:rPr lang="pt-PT" sz="2800" dirty="0" smtClean="0">
                <a:sym typeface="Symbol"/>
              </a:rPr>
              <a:t>. </a:t>
            </a:r>
            <a:r>
              <a:rPr lang="pt-PT" sz="2800" b="1" dirty="0" smtClean="0">
                <a:sym typeface="Symbol"/>
              </a:rPr>
              <a:t>Balança Transferências (</a:t>
            </a:r>
            <a:r>
              <a:rPr lang="pt-PT" sz="2800" b="1" dirty="0" err="1" smtClean="0">
                <a:sym typeface="Symbol"/>
              </a:rPr>
              <a:t>TrfE</a:t>
            </a:r>
            <a:r>
              <a:rPr lang="pt-PT" sz="2800" b="1" dirty="0" smtClean="0">
                <a:sym typeface="Symbol"/>
              </a:rPr>
              <a:t>) – </a:t>
            </a:r>
            <a:r>
              <a:rPr lang="pt-PT" sz="2800" dirty="0" smtClean="0">
                <a:sym typeface="Symbol"/>
              </a:rPr>
              <a:t>regista as transferências recebidas do exterior e enviadas para o exterior  que não têm uma contrapartida real , isto é, são unilaterais. </a:t>
            </a:r>
          </a:p>
          <a:p>
            <a:pPr marL="0" indent="0" algn="ctr">
              <a:buNone/>
            </a:pPr>
            <a:r>
              <a:rPr lang="pt-PT" sz="2800" dirty="0" smtClean="0">
                <a:sym typeface="Symbol"/>
              </a:rPr>
              <a:t>Exemplo: Remessas dos emigrantes/imigrantes</a:t>
            </a:r>
          </a:p>
          <a:p>
            <a:pPr marL="742950" indent="-742950" algn="just">
              <a:buNone/>
            </a:pPr>
            <a:endParaRPr lang="pt-PT" sz="4000" dirty="0" smtClean="0">
              <a:sym typeface="Symbol"/>
            </a:endParaRPr>
          </a:p>
        </p:txBody>
      </p:sp>
      <p:pic>
        <p:nvPicPr>
          <p:cNvPr id="6" name="~PP2243.WAV">
            <a:hlinkClick r:id="" action="ppaction://media"/>
          </p:cNvPr>
          <p:cNvPicPr>
            <a:picLocks noRot="1" noChangeAspect="1"/>
          </p:cNvPicPr>
          <p:nvPr>
            <a:wavAudioFile r:embed="rId1" name="~PP2243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6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pt-PT" b="1" cap="all" dirty="0" smtClean="0"/>
              <a:t>II. Conceitos Importantes</a:t>
            </a:r>
            <a:endParaRPr lang="pt-PT" b="1" cap="all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9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357158" y="785794"/>
            <a:ext cx="8501122" cy="57864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4000" b="1" dirty="0" smtClean="0"/>
              <a:t>3. Contas Externas </a:t>
            </a:r>
            <a:endParaRPr lang="pt-PT" sz="4000" dirty="0" smtClean="0"/>
          </a:p>
          <a:p>
            <a:pPr marL="0" indent="0" algn="just">
              <a:buNone/>
            </a:pPr>
            <a:r>
              <a:rPr lang="pt-PT" sz="2800" b="1" u="sng" dirty="0" smtClean="0"/>
              <a:t>Assim:</a:t>
            </a:r>
          </a:p>
          <a:p>
            <a:pPr marL="0" indent="0" algn="ctr">
              <a:buNone/>
            </a:pPr>
            <a:endParaRPr lang="pt-PT" sz="1800" b="1" dirty="0" smtClean="0"/>
          </a:p>
          <a:p>
            <a:pPr marL="0" indent="0" algn="just">
              <a:buNone/>
            </a:pPr>
            <a:r>
              <a:rPr lang="pt-PT" sz="2800" dirty="0" smtClean="0"/>
              <a:t>Balança Corrente = Balança Comercial + Balança Rendimentos + Balança Transferências com exterior</a:t>
            </a:r>
          </a:p>
          <a:p>
            <a:pPr marL="0" indent="0" algn="just">
              <a:buNone/>
            </a:pPr>
            <a:endParaRPr lang="pt-PT" sz="2800" dirty="0" smtClean="0"/>
          </a:p>
          <a:p>
            <a:pPr marL="0" indent="0" algn="ctr">
              <a:buNone/>
            </a:pPr>
            <a:endParaRPr lang="pt-PT" sz="2800" b="1" dirty="0" smtClean="0"/>
          </a:p>
          <a:p>
            <a:pPr marL="0" indent="0" algn="ctr">
              <a:buNone/>
            </a:pPr>
            <a:r>
              <a:rPr lang="pt-PT" b="1" dirty="0" err="1" smtClean="0"/>
              <a:t>Bal</a:t>
            </a:r>
            <a:r>
              <a:rPr lang="pt-PT" b="1" dirty="0" smtClean="0"/>
              <a:t>. </a:t>
            </a:r>
            <a:r>
              <a:rPr lang="pt-PT" b="1" dirty="0" err="1" smtClean="0"/>
              <a:t>Corr</a:t>
            </a:r>
            <a:r>
              <a:rPr lang="pt-PT" b="1" dirty="0" smtClean="0"/>
              <a:t>. = (X – M) + RLE + </a:t>
            </a:r>
            <a:r>
              <a:rPr lang="pt-PT" b="1" dirty="0" err="1" smtClean="0"/>
              <a:t>Trf</a:t>
            </a:r>
            <a:r>
              <a:rPr lang="pt-PT" b="1" baseline="-25000" dirty="0" err="1" smtClean="0"/>
              <a:t>E</a:t>
            </a:r>
            <a:endParaRPr lang="pt-PT" b="1" baseline="-25000" dirty="0" smtClean="0"/>
          </a:p>
          <a:p>
            <a:pPr marL="0" indent="0" algn="ctr">
              <a:buNone/>
            </a:pPr>
            <a:endParaRPr lang="pt-PT" b="1" dirty="0" smtClean="0"/>
          </a:p>
          <a:p>
            <a:pPr marL="0" indent="0" algn="ctr">
              <a:buNone/>
            </a:pPr>
            <a:r>
              <a:rPr lang="pt-PT" b="1" dirty="0" smtClean="0"/>
              <a:t>Balança Corrente = - Poupança Externa (</a:t>
            </a:r>
            <a:r>
              <a:rPr lang="pt-PT" b="1" dirty="0" err="1" smtClean="0"/>
              <a:t>Sext</a:t>
            </a:r>
            <a:r>
              <a:rPr lang="pt-PT" b="1" dirty="0" smtClean="0"/>
              <a:t>)</a:t>
            </a:r>
          </a:p>
        </p:txBody>
      </p:sp>
      <p:sp>
        <p:nvSpPr>
          <p:cNvPr id="6" name="Seta para baixo 5"/>
          <p:cNvSpPr/>
          <p:nvPr/>
        </p:nvSpPr>
        <p:spPr>
          <a:xfrm>
            <a:off x="4429124" y="3500438"/>
            <a:ext cx="500066" cy="57150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is 6"/>
          <p:cNvSpPr/>
          <p:nvPr/>
        </p:nvSpPr>
        <p:spPr>
          <a:xfrm>
            <a:off x="4572000" y="4929198"/>
            <a:ext cx="500066" cy="500066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~PP2142.WAV">
            <a:hlinkClick r:id="" action="ppaction://media"/>
          </p:cNvPr>
          <p:cNvPicPr>
            <a:picLocks noRot="1" noChangeAspect="1"/>
          </p:cNvPicPr>
          <p:nvPr>
            <a:wavAudioFile r:embed="rId1" name="~PP214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94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1015</Words>
  <Application>Microsoft Office PowerPoint</Application>
  <PresentationFormat>Apresentação no Ecrã (4:3)</PresentationFormat>
  <Paragraphs>351</Paragraphs>
  <Slides>22</Slides>
  <Notes>5</Notes>
  <HiddenSlides>0</HiddenSlides>
  <MMClips>22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4" baseType="lpstr">
      <vt:lpstr>Tema do Office</vt:lpstr>
      <vt:lpstr>Equação</vt:lpstr>
      <vt:lpstr>Diapositivo 1</vt:lpstr>
      <vt:lpstr>I. INTRODUÇÃO</vt:lpstr>
      <vt:lpstr>I. INTRODUÇÃO</vt:lpstr>
      <vt:lpstr>II. Conceitos Importantes</vt:lpstr>
      <vt:lpstr>II. Conceitos Importantes</vt:lpstr>
      <vt:lpstr>II. Conceitos Importantes</vt:lpstr>
      <vt:lpstr>II. Conceitos Importantes</vt:lpstr>
      <vt:lpstr>II. Conceitos Importantes</vt:lpstr>
      <vt:lpstr>II. Conceitos Importantes</vt:lpstr>
      <vt:lpstr>III. AGREGADOS  MACROECONÓMICOS</vt:lpstr>
      <vt:lpstr>III. AGREGADOS  MACROECONÓMICOS</vt:lpstr>
      <vt:lpstr>III. AGREGADOS  MACROECONÓMICOS</vt:lpstr>
      <vt:lpstr>IV. ÓTICAS CÁLCULO PIB</vt:lpstr>
      <vt:lpstr>IV. ÓTICAS CÁLCULO PIB</vt:lpstr>
      <vt:lpstr>IV. ÓTICAS CÁLCULO PIB</vt:lpstr>
      <vt:lpstr>IV. ÓTICAS CÁLCULO PIB</vt:lpstr>
      <vt:lpstr>IV. ÓTICAS CÁLCULO PIB</vt:lpstr>
      <vt:lpstr>Diapositivo 18</vt:lpstr>
      <vt:lpstr>Diapositivo 19</vt:lpstr>
      <vt:lpstr>Diapositivo 20</vt:lpstr>
      <vt:lpstr>Diapositivo 21</vt:lpstr>
      <vt:lpstr>Diapositivo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Micaela Pinho</dc:creator>
  <cp:lastModifiedBy>Micaela Pinho</cp:lastModifiedBy>
  <cp:revision>63</cp:revision>
  <dcterms:created xsi:type="dcterms:W3CDTF">2020-03-17T15:01:20Z</dcterms:created>
  <dcterms:modified xsi:type="dcterms:W3CDTF">2020-04-08T17:21:31Z</dcterms:modified>
</cp:coreProperties>
</file>